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58"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CE0B37-DB5E-4F1B-B1B6-8F5911FF89C1}">
          <p14:sldIdLst>
            <p14:sldId id="256"/>
            <p14:sldId id="257"/>
            <p14:sldId id="259"/>
            <p14:sldId id="260"/>
            <p14:sldId id="261"/>
            <p14:sldId id="258"/>
            <p14:sldId id="262"/>
            <p14:sldId id="263"/>
            <p14:sldId id="264"/>
          </p14:sldIdLst>
        </p14:section>
        <p14:section name="Untitled Section" id="{FC349E23-1F04-4415-B26C-A9958C4E952D}">
          <p14:sldIdLst>
            <p14:sldId id="265"/>
            <p14:sldId id="266"/>
            <p14:sldId id="267"/>
            <p14:sldId id="268"/>
            <p14:sldId id="269"/>
            <p14:sldId id="270"/>
            <p14:sldId id="271"/>
            <p14:sldId id="272"/>
          </p14:sldIdLst>
        </p14:section>
      </p14:sectionLst>
    </p:ext>
    <p:ext uri="{EFAFB233-063F-42B5-8137-9DF3F51BA10A}">
      <p15:sldGuideLst xmlns:p15="http://schemas.microsoft.com/office/powerpoint/2012/main">
        <p15:guide id="1" orient="horz" pos="200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68" d="100"/>
          <a:sy n="68" d="100"/>
        </p:scale>
        <p:origin x="610" y="62"/>
      </p:cViewPr>
      <p:guideLst>
        <p:guide orient="horz" pos="200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YbTn7Y9XAh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1w1puzrJ0" TargetMode="External"/><Relationship Id="rId2" Type="http://schemas.openxmlformats.org/officeDocument/2006/relationships/hyperlink" Target="https://www.youtube.com/watch?v=YbTn7Y9XAh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EKSPRESIONISMS</a:t>
            </a:r>
            <a:endParaRPr lang="en-US" dirty="0"/>
          </a:p>
        </p:txBody>
      </p:sp>
      <p:sp>
        <p:nvSpPr>
          <p:cNvPr id="3" name="Subtitle 2"/>
          <p:cNvSpPr>
            <a:spLocks noGrp="1"/>
          </p:cNvSpPr>
          <p:nvPr>
            <p:ph type="subTitle" idx="1"/>
          </p:nvPr>
        </p:nvSpPr>
        <p:spPr/>
        <p:txBody>
          <a:bodyPr/>
          <a:lstStyle/>
          <a:p>
            <a:r>
              <a:rPr lang="lv-LV" dirty="0" smtClean="0"/>
              <a:t>Jaunā Vīnes skola</a:t>
            </a:r>
            <a:endParaRPr lang="en-US" dirty="0"/>
          </a:p>
        </p:txBody>
      </p:sp>
    </p:spTree>
    <p:extLst>
      <p:ext uri="{BB962C8B-B14F-4D97-AF65-F5344CB8AC3E}">
        <p14:creationId xmlns:p14="http://schemas.microsoft.com/office/powerpoint/2010/main" val="238055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Attēls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9293" y="982132"/>
            <a:ext cx="6463429" cy="4817419"/>
          </a:xfrm>
          <a:prstGeom prst="rect">
            <a:avLst/>
          </a:prstGeom>
          <a:noFill/>
          <a:ln>
            <a:noFill/>
          </a:ln>
        </p:spPr>
      </p:pic>
    </p:spTree>
    <p:extLst>
      <p:ext uri="{BB962C8B-B14F-4D97-AF65-F5344CB8AC3E}">
        <p14:creationId xmlns:p14="http://schemas.microsoft.com/office/powerpoint/2010/main" val="18113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Dodekafonijas noteikumi</a:t>
            </a:r>
            <a:endParaRPr lang="en-US" dirty="0"/>
          </a:p>
        </p:txBody>
      </p:sp>
      <p:sp>
        <p:nvSpPr>
          <p:cNvPr id="3" name="Content Placeholder 2"/>
          <p:cNvSpPr>
            <a:spLocks noGrp="1"/>
          </p:cNvSpPr>
          <p:nvPr>
            <p:ph idx="1"/>
          </p:nvPr>
        </p:nvSpPr>
        <p:spPr/>
        <p:txBody>
          <a:bodyPr>
            <a:normAutofit fontScale="85000" lnSpcReduction="20000"/>
          </a:bodyPr>
          <a:lstStyle/>
          <a:p>
            <a:r>
              <a:rPr lang="lv-LV" dirty="0" smtClean="0"/>
              <a:t>Notis nevar atkārtoties pirms nav izskanējušas visas iepriekšējās. Skaņas izlaist nevar, jo svarīga ir to savstarpējā mijiedarbība</a:t>
            </a:r>
          </a:p>
          <a:p>
            <a:r>
              <a:rPr lang="lv-LV" dirty="0" smtClean="0"/>
              <a:t>12 skaņu sērija var būt vēžveida, inversijā, vēžveida inversijā</a:t>
            </a:r>
          </a:p>
          <a:p>
            <a:r>
              <a:rPr lang="lv-LV" dirty="0" smtClean="0"/>
              <a:t>Var būvēties no jebkuras no 12 skaņām. Tādā veidā var iegūt 48 variantus.</a:t>
            </a:r>
          </a:p>
          <a:p>
            <a:r>
              <a:rPr lang="lv-LV" dirty="0" smtClean="0"/>
              <a:t>Var būt horizontālē, vertikālē</a:t>
            </a:r>
          </a:p>
          <a:p>
            <a:r>
              <a:rPr lang="lv-LV" dirty="0" smtClean="0"/>
              <a:t>Sēriju var sadalīt segmentos (pa 6, 4, 3)</a:t>
            </a:r>
          </a:p>
          <a:p>
            <a:r>
              <a:rPr lang="lv-LV" dirty="0"/>
              <a:t>N</a:t>
            </a:r>
            <a:r>
              <a:rPr lang="lv-LV" dirty="0" smtClean="0"/>
              <a:t>otis var atkārtoties, bet nedrīkst pielietot saskaņas, kas kaut nedaudz atgādina mažoru vai minoru, kadences</a:t>
            </a:r>
          </a:p>
          <a:p>
            <a:r>
              <a:rPr lang="lv-LV" dirty="0" smtClean="0"/>
              <a:t>Visstingrākajā dodekafonijas tehnikā ir noteikumi arī ritma, paužu, tembru izmantošanai.</a:t>
            </a:r>
            <a:endParaRPr lang="en-US" dirty="0"/>
          </a:p>
        </p:txBody>
      </p:sp>
    </p:spTree>
    <p:extLst>
      <p:ext uri="{BB962C8B-B14F-4D97-AF65-F5344CB8AC3E}">
        <p14:creationId xmlns:p14="http://schemas.microsoft.com/office/powerpoint/2010/main" val="1545258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Maģiskais kvadrāts</a:t>
            </a:r>
            <a:endParaRPr lang="en-US" dirty="0"/>
          </a:p>
        </p:txBody>
      </p:sp>
      <p:sp>
        <p:nvSpPr>
          <p:cNvPr id="3" name="Content Placeholder 2"/>
          <p:cNvSpPr>
            <a:spLocks noGrp="1"/>
          </p:cNvSpPr>
          <p:nvPr>
            <p:ph idx="1"/>
          </p:nvPr>
        </p:nvSpPr>
        <p:spPr/>
        <p:txBody>
          <a:bodyPr>
            <a:noAutofit/>
          </a:bodyPr>
          <a:lstStyle/>
          <a:p>
            <a:r>
              <a:rPr lang="lv-LV" sz="3600" dirty="0"/>
              <a:t>S A T O R</a:t>
            </a:r>
            <a:br>
              <a:rPr lang="lv-LV" sz="3600" dirty="0"/>
            </a:br>
            <a:r>
              <a:rPr lang="lv-LV" sz="3600" dirty="0"/>
              <a:t>А R E P O</a:t>
            </a:r>
            <a:br>
              <a:rPr lang="lv-LV" sz="3600" dirty="0"/>
            </a:br>
            <a:r>
              <a:rPr lang="lv-LV" sz="3600" dirty="0"/>
              <a:t>T E N E T</a:t>
            </a:r>
            <a:br>
              <a:rPr lang="lv-LV" sz="3600" dirty="0"/>
            </a:br>
            <a:r>
              <a:rPr lang="lv-LV" sz="3600" dirty="0"/>
              <a:t>O P E R A</a:t>
            </a:r>
            <a:br>
              <a:rPr lang="lv-LV" sz="3600" dirty="0"/>
            </a:br>
            <a:r>
              <a:rPr lang="lv-LV" sz="3600" dirty="0"/>
              <a:t>P O T A S</a:t>
            </a:r>
            <a:br>
              <a:rPr lang="lv-LV" sz="3600" dirty="0"/>
            </a:br>
            <a:endParaRPr lang="en-US" sz="3600" dirty="0"/>
          </a:p>
        </p:txBody>
      </p:sp>
    </p:spTree>
    <p:extLst>
      <p:ext uri="{BB962C8B-B14F-4D97-AF65-F5344CB8AC3E}">
        <p14:creationId xmlns:p14="http://schemas.microsoft.com/office/powerpoint/2010/main" val="152339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Arnolds Šēnbergs (1874. 13.09.- 1951. 13.07.)</a:t>
            </a:r>
            <a:endParaRPr lang="en-US" dirty="0"/>
          </a:p>
        </p:txBody>
      </p:sp>
      <p:sp>
        <p:nvSpPr>
          <p:cNvPr id="3" name="Content Placeholder 2"/>
          <p:cNvSpPr>
            <a:spLocks noGrp="1"/>
          </p:cNvSpPr>
          <p:nvPr>
            <p:ph idx="1"/>
          </p:nvPr>
        </p:nvSpPr>
        <p:spPr/>
        <p:txBody>
          <a:bodyPr>
            <a:normAutofit fontScale="70000" lnSpcReduction="20000"/>
          </a:bodyPr>
          <a:lstStyle/>
          <a:p>
            <a:r>
              <a:rPr lang="lv-LV" dirty="0" smtClean="0"/>
              <a:t>Komponists. Mākslinieks (vairāk nekā 300 gleznas). Pedagogs.</a:t>
            </a:r>
          </a:p>
          <a:p>
            <a:r>
              <a:rPr lang="lv-LV" dirty="0" smtClean="0"/>
              <a:t>Autodidakts</a:t>
            </a:r>
            <a:r>
              <a:rPr lang="lv-LV" dirty="0"/>
              <a:t>, Berlīnes kabarē muzikālais vadītājs. Mīl Brāmsu, Vāgneru. </a:t>
            </a:r>
            <a:r>
              <a:rPr lang="lv-LV" dirty="0" smtClean="0"/>
              <a:t>Ebrejs</a:t>
            </a:r>
            <a:r>
              <a:rPr lang="lv-LV" dirty="0"/>
              <a:t>, nejūtas savējais vācu-austriešu kultūrā. Emigrē uz Ameriku. 1933, dzīvo Holivudā. </a:t>
            </a:r>
            <a:endParaRPr lang="lv-LV" dirty="0" smtClean="0"/>
          </a:p>
          <a:p>
            <a:r>
              <a:rPr lang="lv-LV" dirty="0" smtClean="0"/>
              <a:t>Ļoti </a:t>
            </a:r>
            <a:r>
              <a:rPr lang="lv-LV" dirty="0"/>
              <a:t>baidās </a:t>
            </a:r>
            <a:r>
              <a:rPr lang="lv-LV" u="sng" dirty="0"/>
              <a:t>no 13.</a:t>
            </a:r>
            <a:r>
              <a:rPr lang="lv-LV" dirty="0"/>
              <a:t/>
            </a:r>
            <a:br>
              <a:rPr lang="lv-LV" dirty="0"/>
            </a:br>
            <a:r>
              <a:rPr lang="lv-LV" dirty="0"/>
              <a:t>Pēdējie vārdi Harmonija, Harmonija, Harmonija.</a:t>
            </a:r>
            <a:br>
              <a:rPr lang="lv-LV" dirty="0"/>
            </a:br>
            <a:r>
              <a:rPr lang="lv-LV" dirty="0"/>
              <a:t>Piezīmju grāmatiņā nāves dienā ier</a:t>
            </a:r>
            <a:r>
              <a:rPr lang="ru-RU" dirty="0"/>
              <a:t>а</a:t>
            </a:r>
            <a:r>
              <a:rPr lang="lv-LV" dirty="0"/>
              <a:t>kstīts Nāve</a:t>
            </a:r>
            <a:r>
              <a:rPr lang="lv-LV" dirty="0" smtClean="0"/>
              <a:t>! Mirst piektdienā, 13.07. 13 minūtes pirms pusnakts. Bērni Ronalda un Rolands (pārsauc par Lorencu Adamsu). Operu «Moses </a:t>
            </a:r>
            <a:r>
              <a:rPr lang="lv-LV" dirty="0"/>
              <a:t>und </a:t>
            </a:r>
            <a:r>
              <a:rPr lang="lv-LV" dirty="0" smtClean="0"/>
              <a:t>Aaron» pārsuac par «Moses und Aron»</a:t>
            </a:r>
          </a:p>
          <a:p>
            <a:r>
              <a:rPr lang="lv-LV" dirty="0" smtClean="0"/>
              <a:t>Personiska traģēdija. Sieva Matilde aiziet pie viņa drauga Rihard Herstl. Arnolds ļoti cieš. Pēc vairākiem mēnešiem sieva atgriežas pie viņa un bērniem, bet tad pašnāvību izdara draugs. 25 gadu vecumā viņš to organizē, iedurot sev nazi krūtīs un vēlāk pakaroties spoguļa priekšā (kā pašportrets). </a:t>
            </a:r>
            <a:endParaRPr lang="en-US" dirty="0"/>
          </a:p>
          <a:p>
            <a:endParaRPr lang="en-US" dirty="0"/>
          </a:p>
        </p:txBody>
      </p:sp>
    </p:spTree>
    <p:extLst>
      <p:ext uri="{BB962C8B-B14F-4D97-AF65-F5344CB8AC3E}">
        <p14:creationId xmlns:p14="http://schemas.microsoft.com/office/powerpoint/2010/main" val="2522150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4098" name="Picture 2" descr="Arnold Schönberg · Blue Self Portrait · 1910 · Arnold Schönberg Cen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020" y="677645"/>
            <a:ext cx="3752588" cy="52010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nold Schoenberg Biography - Facts, Childhood, Family Life &amp; Achiev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608" y="1344137"/>
            <a:ext cx="5438077" cy="453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1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Šēnberga darbi</a:t>
            </a:r>
            <a:endParaRPr lang="en-US" dirty="0"/>
          </a:p>
        </p:txBody>
      </p:sp>
      <p:sp>
        <p:nvSpPr>
          <p:cNvPr id="3" name="Content Placeholder 2"/>
          <p:cNvSpPr>
            <a:spLocks noGrp="1"/>
          </p:cNvSpPr>
          <p:nvPr>
            <p:ph idx="1"/>
          </p:nvPr>
        </p:nvSpPr>
        <p:spPr/>
        <p:txBody>
          <a:bodyPr>
            <a:normAutofit fontScale="62500" lnSpcReduction="20000"/>
          </a:bodyPr>
          <a:lstStyle/>
          <a:p>
            <a:r>
              <a:rPr lang="lv-LV" dirty="0" smtClean="0"/>
              <a:t>Vēlīnais romantisms:</a:t>
            </a:r>
            <a:br>
              <a:rPr lang="lv-LV" dirty="0" smtClean="0"/>
            </a:br>
            <a:r>
              <a:rPr lang="lv-LV" b="1" dirty="0" smtClean="0"/>
              <a:t>Apskaidrotā nakts </a:t>
            </a:r>
            <a:r>
              <a:rPr lang="lv-LV" dirty="0" smtClean="0"/>
              <a:t>(1899) stīgu sekstets, vēl romantisma </a:t>
            </a:r>
            <a:r>
              <a:rPr lang="lv-LV" dirty="0" smtClean="0"/>
              <a:t>tradīcijas</a:t>
            </a:r>
            <a:br>
              <a:rPr lang="lv-LV" dirty="0" smtClean="0"/>
            </a:br>
            <a:r>
              <a:rPr lang="lv-LV" b="1" dirty="0" smtClean="0"/>
              <a:t>Oratorija </a:t>
            </a:r>
            <a:r>
              <a:rPr lang="lv-LV" b="1" dirty="0" err="1" smtClean="0"/>
              <a:t>Gurrē</a:t>
            </a:r>
            <a:r>
              <a:rPr lang="lv-LV" b="1" dirty="0" smtClean="0"/>
              <a:t> dziesmas</a:t>
            </a:r>
            <a:endParaRPr lang="lv-LV" b="1" dirty="0" smtClean="0"/>
          </a:p>
          <a:p>
            <a:pPr marL="0" indent="0">
              <a:buNone/>
            </a:pPr>
            <a:r>
              <a:rPr lang="lv-LV" dirty="0" smtClean="0"/>
              <a:t>    </a:t>
            </a:r>
            <a:r>
              <a:rPr lang="lv-LV" b="1" dirty="0" smtClean="0"/>
              <a:t>Peleass un Melizande</a:t>
            </a:r>
            <a:r>
              <a:rPr lang="lv-LV" dirty="0" smtClean="0"/>
              <a:t>, simfoniska poēma</a:t>
            </a:r>
          </a:p>
          <a:p>
            <a:r>
              <a:rPr lang="lv-LV" dirty="0" smtClean="0"/>
              <a:t>Vokāli-instrumentālais cikls «</a:t>
            </a:r>
            <a:r>
              <a:rPr lang="lv-LV" b="1" dirty="0" smtClean="0"/>
              <a:t>Mēness Pjero</a:t>
            </a:r>
            <a:r>
              <a:rPr lang="lv-LV" dirty="0" smtClean="0"/>
              <a:t>» vai Mēnesserdzīgais Pjero(«</a:t>
            </a:r>
            <a:r>
              <a:rPr lang="lv-LV" dirty="0"/>
              <a:t>Pierrot Lunaire»), op. 21 (1912) </a:t>
            </a:r>
            <a:r>
              <a:rPr lang="lv-LV" dirty="0" smtClean="0"/>
              <a:t>Alberta Žiro dzeja. </a:t>
            </a:r>
            <a:r>
              <a:rPr lang="lv-LV" u="sng" dirty="0" smtClean="0"/>
              <a:t>Sprechstimme </a:t>
            </a:r>
            <a:r>
              <a:rPr lang="lv-LV" dirty="0" smtClean="0"/>
              <a:t>un</a:t>
            </a:r>
            <a:r>
              <a:rPr lang="lv-LV" u="sng" dirty="0" smtClean="0"/>
              <a:t> Sprechgesang</a:t>
            </a:r>
            <a:r>
              <a:rPr lang="lv-LV" dirty="0" smtClean="0"/>
              <a:t> tehnika</a:t>
            </a:r>
            <a:r>
              <a:rPr lang="lv-LV" dirty="0"/>
              <a:t> — v</a:t>
            </a:r>
            <a:r>
              <a:rPr lang="lv-LV" dirty="0" smtClean="0"/>
              <a:t>okāla rečitācija, kaut kas starp lasīšanu un dziedāšanu.</a:t>
            </a:r>
            <a:r>
              <a:rPr lang="lv-LV" dirty="0"/>
              <a:t> </a:t>
            </a:r>
            <a:r>
              <a:rPr lang="lv-LV" dirty="0" smtClean="0"/>
              <a:t>Tipisks ekspresionisma darbs, atonalitāte.</a:t>
            </a:r>
          </a:p>
          <a:p>
            <a:r>
              <a:rPr lang="lv-LV" dirty="0"/>
              <a:t>Galvenais tēls Pjero, kurš atrodas uz prāta un ārprāta robežas, ir tipisks delartiskās komēdijas (commedia dell'arte) personāžs un atspoguļo laikmeta garu, izmaiņas sabiedrības noskaņojumā, kur 19.gadsimta nogales optimisma vietā nāk dziļa skepse un neticība cilvēces progresam. Stāsta pamatnoskaņa ir metafizisks nemiers, ilgas pēc zudušiem ideāliem, kas slēptas zem ironijas maskas. Pjero māc iedomas, vīzijas, izbailes, vokālajā partijā izmantoti gan čuksti, gan kliedzieni, ritmiski precīzi, bet augstuma ziņā aptuveni sekojot dziedrunas apzīmējumiem. Mūzika ir aforistiska, grafiski skaidra, lineāra, katra partija ir diferencēta, tembrāli niansēta un daudzveidīga, daudzas daļas nenoslēdzas, bet itin kā "izgaist" klusumā.</a:t>
            </a:r>
            <a:endParaRPr lang="en-US" dirty="0"/>
          </a:p>
          <a:p>
            <a:endParaRPr lang="lv-LV" dirty="0" smtClean="0"/>
          </a:p>
          <a:p>
            <a:endParaRPr lang="en-US" dirty="0"/>
          </a:p>
        </p:txBody>
      </p:sp>
    </p:spTree>
    <p:extLst>
      <p:ext uri="{BB962C8B-B14F-4D97-AF65-F5344CB8AC3E}">
        <p14:creationId xmlns:p14="http://schemas.microsoft.com/office/powerpoint/2010/main" val="3904670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Šēnberga darbi</a:t>
            </a:r>
            <a:endParaRPr lang="en-US" dirty="0"/>
          </a:p>
        </p:txBody>
      </p:sp>
      <p:sp>
        <p:nvSpPr>
          <p:cNvPr id="3" name="Content Placeholder 2"/>
          <p:cNvSpPr>
            <a:spLocks noGrp="1"/>
          </p:cNvSpPr>
          <p:nvPr>
            <p:ph idx="1"/>
          </p:nvPr>
        </p:nvSpPr>
        <p:spPr/>
        <p:txBody>
          <a:bodyPr/>
          <a:lstStyle/>
          <a:p>
            <a:r>
              <a:rPr lang="lv-LV" dirty="0" smtClean="0"/>
              <a:t>Serenāde op.24 – 1x dodekafonija</a:t>
            </a:r>
          </a:p>
          <a:p>
            <a:r>
              <a:rPr lang="lv-LV" dirty="0" smtClean="0"/>
              <a:t>Dodekafonijas tehnikā rakstīta arī pēdējā nepabeigtā opera «Moisejs un Ārons»</a:t>
            </a:r>
          </a:p>
          <a:p>
            <a:r>
              <a:rPr lang="lv-LV" dirty="0" smtClean="0"/>
              <a:t>Skaists darbs – 5 skaņdarbi orķestrim</a:t>
            </a:r>
            <a:endParaRPr lang="ru-RU" dirty="0" smtClean="0"/>
          </a:p>
          <a:p>
            <a:endParaRPr lang="ru-RU" dirty="0"/>
          </a:p>
          <a:p>
            <a:r>
              <a:rPr lang="lv-LV" dirty="0" smtClean="0"/>
              <a:t>Mēness Pjero </a:t>
            </a:r>
            <a:r>
              <a:rPr lang="en-US" dirty="0">
                <a:hlinkClick r:id="rId2"/>
              </a:rPr>
              <a:t>(86) Schoenberg </a:t>
            </a:r>
            <a:r>
              <a:rPr lang="en-US" dirty="0" err="1">
                <a:hlinkClick r:id="rId2"/>
              </a:rPr>
              <a:t>Pierrot</a:t>
            </a:r>
            <a:r>
              <a:rPr lang="en-US" dirty="0">
                <a:hlinkClick r:id="rId2"/>
              </a:rPr>
              <a:t> </a:t>
            </a:r>
            <a:r>
              <a:rPr lang="en-US" dirty="0" err="1">
                <a:hlinkClick r:id="rId2"/>
              </a:rPr>
              <a:t>Lunaire</a:t>
            </a:r>
            <a:r>
              <a:rPr lang="en-US" dirty="0">
                <a:hlinkClick r:id="rId2"/>
              </a:rPr>
              <a:t> Op. 21. 1. </a:t>
            </a:r>
            <a:r>
              <a:rPr lang="en-US" dirty="0" err="1">
                <a:hlinkClick r:id="rId2"/>
              </a:rPr>
              <a:t>Mondestrunken</a:t>
            </a:r>
            <a:r>
              <a:rPr lang="en-US" dirty="0">
                <a:hlinkClick r:id="rId2"/>
              </a:rPr>
              <a:t>. </a:t>
            </a:r>
            <a:r>
              <a:rPr lang="en-US" dirty="0" err="1">
                <a:hlinkClick r:id="rId2"/>
              </a:rPr>
              <a:t>Partitura</a:t>
            </a:r>
            <a:r>
              <a:rPr lang="en-US" dirty="0">
                <a:hlinkClick r:id="rId2"/>
              </a:rPr>
              <a:t>. </a:t>
            </a:r>
            <a:r>
              <a:rPr lang="en-US" dirty="0" err="1">
                <a:hlinkClick r:id="rId2"/>
              </a:rPr>
              <a:t>Interpretación</a:t>
            </a:r>
            <a:r>
              <a:rPr lang="en-US" dirty="0">
                <a:hlinkClick r:id="rId2"/>
              </a:rPr>
              <a:t>. </a:t>
            </a:r>
            <a:r>
              <a:rPr lang="en-US" dirty="0" smtClean="0">
                <a:hlinkClick r:id="rId2"/>
              </a:rPr>
              <a:t>– YouTube</a:t>
            </a:r>
            <a:r>
              <a:rPr lang="lv-LV" dirty="0" smtClean="0"/>
              <a:t> </a:t>
            </a:r>
            <a:endParaRPr lang="en-US" dirty="0"/>
          </a:p>
        </p:txBody>
      </p:sp>
    </p:spTree>
    <p:extLst>
      <p:ext uri="{BB962C8B-B14F-4D97-AF65-F5344CB8AC3E}">
        <p14:creationId xmlns:p14="http://schemas.microsoft.com/office/powerpoint/2010/main" val="258218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Mēness Pjero, vokālais cikls</a:t>
            </a:r>
            <a:endParaRPr lang="en-US" dirty="0"/>
          </a:p>
        </p:txBody>
      </p:sp>
      <p:sp>
        <p:nvSpPr>
          <p:cNvPr id="3" name="Content Placeholder 2"/>
          <p:cNvSpPr>
            <a:spLocks noGrp="1"/>
          </p:cNvSpPr>
          <p:nvPr>
            <p:ph idx="1"/>
          </p:nvPr>
        </p:nvSpPr>
        <p:spPr/>
        <p:txBody>
          <a:bodyPr>
            <a:normAutofit/>
          </a:bodyPr>
          <a:lstStyle/>
          <a:p>
            <a:r>
              <a:rPr lang="en-US" dirty="0">
                <a:hlinkClick r:id="rId2"/>
              </a:rPr>
              <a:t>(86) Schoenberg </a:t>
            </a:r>
            <a:r>
              <a:rPr lang="en-US" dirty="0" err="1">
                <a:hlinkClick r:id="rId2"/>
              </a:rPr>
              <a:t>Pierrot</a:t>
            </a:r>
            <a:r>
              <a:rPr lang="en-US" dirty="0">
                <a:hlinkClick r:id="rId2"/>
              </a:rPr>
              <a:t> </a:t>
            </a:r>
            <a:r>
              <a:rPr lang="en-US" dirty="0" err="1">
                <a:hlinkClick r:id="rId2"/>
              </a:rPr>
              <a:t>Lunaire</a:t>
            </a:r>
            <a:r>
              <a:rPr lang="en-US" dirty="0">
                <a:hlinkClick r:id="rId2"/>
              </a:rPr>
              <a:t> Op. 21. 1. </a:t>
            </a:r>
            <a:r>
              <a:rPr lang="en-US" dirty="0" err="1">
                <a:hlinkClick r:id="rId2"/>
              </a:rPr>
              <a:t>Mondestrunken</a:t>
            </a:r>
            <a:r>
              <a:rPr lang="en-US" dirty="0">
                <a:hlinkClick r:id="rId2"/>
              </a:rPr>
              <a:t>. </a:t>
            </a:r>
            <a:r>
              <a:rPr lang="en-US" dirty="0" err="1">
                <a:hlinkClick r:id="rId2"/>
              </a:rPr>
              <a:t>Partitura</a:t>
            </a:r>
            <a:r>
              <a:rPr lang="en-US" dirty="0">
                <a:hlinkClick r:id="rId2"/>
              </a:rPr>
              <a:t>. </a:t>
            </a:r>
            <a:r>
              <a:rPr lang="en-US" dirty="0" err="1">
                <a:hlinkClick r:id="rId2"/>
              </a:rPr>
              <a:t>Interpretación</a:t>
            </a:r>
            <a:r>
              <a:rPr lang="en-US" dirty="0">
                <a:hlinkClick r:id="rId2"/>
              </a:rPr>
              <a:t>. </a:t>
            </a:r>
            <a:r>
              <a:rPr lang="en-US" dirty="0" smtClean="0">
                <a:hlinkClick r:id="rId2"/>
              </a:rPr>
              <a:t>– YouTube</a:t>
            </a:r>
            <a:r>
              <a:rPr lang="lv-LV" dirty="0" smtClean="0"/>
              <a:t> ar notīm</a:t>
            </a:r>
          </a:p>
          <a:p>
            <a:r>
              <a:rPr lang="en-US" dirty="0">
                <a:hlinkClick r:id="rId3"/>
              </a:rPr>
              <a:t>Arnold </a:t>
            </a:r>
            <a:r>
              <a:rPr lang="en-US" dirty="0" smtClean="0">
                <a:hlinkClick r:id="rId3"/>
              </a:rPr>
              <a:t>Schoenberg </a:t>
            </a:r>
            <a:r>
              <a:rPr lang="en-US" dirty="0">
                <a:hlinkClick r:id="rId3"/>
              </a:rPr>
              <a:t>(1874-1951) - </a:t>
            </a:r>
            <a:r>
              <a:rPr lang="en-US" dirty="0" err="1">
                <a:hlinkClick r:id="rId3"/>
              </a:rPr>
              <a:t>Pierrot</a:t>
            </a:r>
            <a:r>
              <a:rPr lang="en-US" dirty="0">
                <a:hlinkClick r:id="rId3"/>
              </a:rPr>
              <a:t> </a:t>
            </a:r>
            <a:r>
              <a:rPr lang="en-US" dirty="0" err="1">
                <a:hlinkClick r:id="rId3"/>
              </a:rPr>
              <a:t>Lunaire</a:t>
            </a:r>
            <a:r>
              <a:rPr lang="en-US" dirty="0">
                <a:hlinkClick r:id="rId3"/>
              </a:rPr>
              <a:t> Op.21 (youtube.com</a:t>
            </a:r>
            <a:r>
              <a:rPr lang="en-US" dirty="0" smtClean="0">
                <a:hlinkClick r:id="rId3"/>
              </a:rPr>
              <a:t>)</a:t>
            </a:r>
            <a:r>
              <a:rPr lang="lv-LV" dirty="0" smtClean="0"/>
              <a:t> </a:t>
            </a:r>
          </a:p>
          <a:p>
            <a:r>
              <a:rPr lang="en-US" dirty="0" smtClean="0"/>
              <a:t>Intoxication Moon</a:t>
            </a:r>
            <a:r>
              <a:rPr lang="lv-LV" dirty="0" smtClean="0"/>
              <a:t>. </a:t>
            </a:r>
            <a:r>
              <a:rPr lang="en-US" dirty="0" smtClean="0"/>
              <a:t>Columbine</a:t>
            </a:r>
            <a:r>
              <a:rPr lang="lv-LV" dirty="0" smtClean="0"/>
              <a:t>. </a:t>
            </a:r>
            <a:r>
              <a:rPr lang="en-US" dirty="0" smtClean="0"/>
              <a:t>Dandy</a:t>
            </a:r>
            <a:r>
              <a:rPr lang="lv-LV" dirty="0" smtClean="0"/>
              <a:t>. </a:t>
            </a:r>
            <a:r>
              <a:rPr lang="en-US" dirty="0" smtClean="0"/>
              <a:t>Pale Laundress</a:t>
            </a:r>
            <a:r>
              <a:rPr lang="lv-LV" dirty="0" smtClean="0"/>
              <a:t>. </a:t>
            </a:r>
            <a:r>
              <a:rPr lang="en-US" dirty="0" smtClean="0"/>
              <a:t>Chopin Waltz</a:t>
            </a:r>
            <a:r>
              <a:rPr lang="lv-LV" dirty="0" smtClean="0"/>
              <a:t>. </a:t>
            </a:r>
            <a:r>
              <a:rPr lang="en-US" dirty="0" smtClean="0"/>
              <a:t>Madonna</a:t>
            </a:r>
            <a:r>
              <a:rPr lang="lv-LV" dirty="0" smtClean="0"/>
              <a:t>. </a:t>
            </a:r>
            <a:r>
              <a:rPr lang="en-US" dirty="0" smtClean="0"/>
              <a:t>Sick Moon</a:t>
            </a:r>
            <a:r>
              <a:rPr lang="lv-LV" dirty="0" smtClean="0"/>
              <a:t>. </a:t>
            </a:r>
            <a:r>
              <a:rPr lang="en-US" dirty="0" smtClean="0"/>
              <a:t>Night</a:t>
            </a:r>
            <a:r>
              <a:rPr lang="lv-LV" dirty="0" smtClean="0"/>
              <a:t>. </a:t>
            </a:r>
            <a:r>
              <a:rPr lang="en-US" dirty="0" smtClean="0"/>
              <a:t>Prayer </a:t>
            </a:r>
            <a:r>
              <a:rPr lang="en-US" dirty="0"/>
              <a:t>to </a:t>
            </a:r>
            <a:r>
              <a:rPr lang="en-US" dirty="0" err="1" smtClean="0"/>
              <a:t>Piero</a:t>
            </a:r>
            <a:r>
              <a:rPr lang="lv-LV" dirty="0" smtClean="0"/>
              <a:t>. </a:t>
            </a:r>
            <a:r>
              <a:rPr lang="en-US" dirty="0" smtClean="0"/>
              <a:t>Robbery</a:t>
            </a:r>
            <a:r>
              <a:rPr lang="lv-LV" dirty="0" smtClean="0"/>
              <a:t>. </a:t>
            </a:r>
            <a:r>
              <a:rPr lang="en-US" dirty="0" smtClean="0"/>
              <a:t>The </a:t>
            </a:r>
            <a:r>
              <a:rPr lang="en-US" dirty="0"/>
              <a:t>Crimson </a:t>
            </a:r>
            <a:r>
              <a:rPr lang="en-US" dirty="0" smtClean="0"/>
              <a:t>Mass</a:t>
            </a:r>
            <a:r>
              <a:rPr lang="lv-LV" dirty="0" smtClean="0"/>
              <a:t>. </a:t>
            </a:r>
            <a:r>
              <a:rPr lang="en-US" dirty="0" smtClean="0"/>
              <a:t>The </a:t>
            </a:r>
            <a:r>
              <a:rPr lang="en-US" dirty="0"/>
              <a:t>Song of the </a:t>
            </a:r>
            <a:r>
              <a:rPr lang="en-US" dirty="0" smtClean="0"/>
              <a:t>Gallows</a:t>
            </a:r>
            <a:r>
              <a:rPr lang="lv-LV" dirty="0" smtClean="0"/>
              <a:t>. </a:t>
            </a:r>
            <a:r>
              <a:rPr lang="en-US" dirty="0" smtClean="0"/>
              <a:t>Beheading</a:t>
            </a:r>
            <a:r>
              <a:rPr lang="lv-LV" dirty="0" smtClean="0"/>
              <a:t>. </a:t>
            </a:r>
            <a:r>
              <a:rPr lang="en-US" dirty="0" smtClean="0"/>
              <a:t>Crosses</a:t>
            </a:r>
            <a:r>
              <a:rPr lang="lv-LV" dirty="0" smtClean="0"/>
              <a:t>. </a:t>
            </a:r>
            <a:r>
              <a:rPr lang="en-US" dirty="0" smtClean="0"/>
              <a:t>Nostalgia</a:t>
            </a:r>
            <a:r>
              <a:rPr lang="lv-LV" dirty="0" smtClean="0"/>
              <a:t>. </a:t>
            </a:r>
            <a:r>
              <a:rPr lang="en-US" dirty="0" smtClean="0"/>
              <a:t>Meanness!</a:t>
            </a:r>
            <a:r>
              <a:rPr lang="lv-LV" dirty="0" smtClean="0"/>
              <a:t>. </a:t>
            </a:r>
            <a:r>
              <a:rPr lang="en-US" dirty="0" smtClean="0"/>
              <a:t>Parody</a:t>
            </a:r>
            <a:r>
              <a:rPr lang="lv-LV" dirty="0" smtClean="0"/>
              <a:t>. </a:t>
            </a:r>
            <a:r>
              <a:rPr lang="en-US" dirty="0" smtClean="0"/>
              <a:t>Moon spot</a:t>
            </a:r>
            <a:r>
              <a:rPr lang="lv-LV" dirty="0" smtClean="0"/>
              <a:t>. </a:t>
            </a:r>
            <a:r>
              <a:rPr lang="en-US" dirty="0" smtClean="0"/>
              <a:t>Serenade</a:t>
            </a:r>
            <a:r>
              <a:rPr lang="lv-LV" dirty="0" smtClean="0"/>
              <a:t>. </a:t>
            </a:r>
            <a:r>
              <a:rPr lang="en-US" dirty="0" smtClean="0"/>
              <a:t>Return </a:t>
            </a:r>
            <a:r>
              <a:rPr lang="en-US" dirty="0"/>
              <a:t>to the </a:t>
            </a:r>
            <a:r>
              <a:rPr lang="en-US" dirty="0" smtClean="0"/>
              <a:t>Homeland</a:t>
            </a:r>
            <a:r>
              <a:rPr lang="lv-LV" dirty="0" smtClean="0"/>
              <a:t>. </a:t>
            </a:r>
            <a:r>
              <a:rPr lang="en-US" dirty="0" smtClean="0"/>
              <a:t>O </a:t>
            </a:r>
            <a:r>
              <a:rPr lang="en-US" dirty="0"/>
              <a:t>the fragrance of distant years)</a:t>
            </a:r>
          </a:p>
        </p:txBody>
      </p:sp>
    </p:spTree>
    <p:extLst>
      <p:ext uri="{BB962C8B-B14F-4D97-AF65-F5344CB8AC3E}">
        <p14:creationId xmlns:p14="http://schemas.microsoft.com/office/powerpoint/2010/main" val="255247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Ekspresionisms</a:t>
            </a:r>
            <a:endParaRPr lang="en-US" dirty="0"/>
          </a:p>
        </p:txBody>
      </p:sp>
      <p:sp>
        <p:nvSpPr>
          <p:cNvPr id="3" name="Content Placeholder 2"/>
          <p:cNvSpPr>
            <a:spLocks noGrp="1"/>
          </p:cNvSpPr>
          <p:nvPr>
            <p:ph idx="1"/>
          </p:nvPr>
        </p:nvSpPr>
        <p:spPr/>
        <p:txBody>
          <a:bodyPr>
            <a:normAutofit lnSpcReduction="10000"/>
          </a:bodyPr>
          <a:lstStyle/>
          <a:p>
            <a:r>
              <a:rPr lang="lv-LV" b="1" dirty="0"/>
              <a:t>Ekspresionisms</a:t>
            </a:r>
            <a:r>
              <a:rPr lang="lv-LV" dirty="0"/>
              <a:t> (</a:t>
            </a:r>
            <a:r>
              <a:rPr lang="la-Latn" i="1" dirty="0"/>
              <a:t>expressio</a:t>
            </a:r>
            <a:r>
              <a:rPr lang="lv-LV" dirty="0"/>
              <a:t> — 'izteiksme') ir mākslas kustība, kas radās 20. gadsimta sākumā </a:t>
            </a:r>
            <a:r>
              <a:rPr lang="lv-LV" dirty="0" smtClean="0">
                <a:solidFill>
                  <a:schemeClr val="tx1"/>
                </a:solidFill>
              </a:rPr>
              <a:t>Vācijā.</a:t>
            </a:r>
            <a:r>
              <a:rPr lang="lv-LV" dirty="0" smtClean="0">
                <a:solidFill>
                  <a:schemeClr val="tx1"/>
                </a:solidFill>
                <a:effectLst>
                  <a:outerShdw blurRad="38100" dist="38100" dir="2700000" algn="tl">
                    <a:srgbClr val="000000">
                      <a:alpha val="43137"/>
                    </a:srgbClr>
                  </a:outerShdw>
                </a:effectLst>
              </a:rPr>
              <a:t> </a:t>
            </a:r>
            <a:r>
              <a:rPr lang="lv-LV" dirty="0" smtClean="0"/>
              <a:t>Ekspresionisma </a:t>
            </a:r>
            <a:r>
              <a:rPr lang="lv-LV" dirty="0"/>
              <a:t>mākslai raksturīga realitātes izkropļošana ar nolūku radīt emocionālu efektu un atspoguļot cilvēka iekšējās sajūtas; tai raksturīgas intensīvas (bieži — negatīvas, satraucošas, bailes raisošas) emocijas.</a:t>
            </a:r>
            <a:endParaRPr lang="en-US" dirty="0"/>
          </a:p>
          <a:p>
            <a:r>
              <a:rPr lang="lv-LV" dirty="0" smtClean="0"/>
              <a:t>Pirmā pasaules kara priekšvakars - XX pirmā puse. Sociālās netaisnības, kara šausmas, cilvēka zemapziņas instinkti.</a:t>
            </a:r>
          </a:p>
          <a:p>
            <a:r>
              <a:rPr lang="lv-LV" dirty="0" smtClean="0"/>
              <a:t>Nav pozitīvu ideālu. Pasaule ir ļauna, deofrmēta, cietsirdīga.</a:t>
            </a:r>
          </a:p>
          <a:p>
            <a:endParaRPr lang="en-US" dirty="0"/>
          </a:p>
        </p:txBody>
      </p:sp>
    </p:spTree>
    <p:extLst>
      <p:ext uri="{BB962C8B-B14F-4D97-AF65-F5344CB8AC3E}">
        <p14:creationId xmlns:p14="http://schemas.microsoft.com/office/powerpoint/2010/main" val="6567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Mākslā</a:t>
            </a:r>
            <a:endParaRPr lang="en-US" dirty="0"/>
          </a:p>
        </p:txBody>
      </p:sp>
      <p:sp>
        <p:nvSpPr>
          <p:cNvPr id="3" name="Content Placeholder 2"/>
          <p:cNvSpPr>
            <a:spLocks noGrp="1"/>
          </p:cNvSpPr>
          <p:nvPr>
            <p:ph idx="1"/>
          </p:nvPr>
        </p:nvSpPr>
        <p:spPr>
          <a:xfrm>
            <a:off x="1007302" y="2268834"/>
            <a:ext cx="9601196" cy="3318936"/>
          </a:xfrm>
        </p:spPr>
        <p:txBody>
          <a:bodyPr>
            <a:normAutofit fontScale="70000" lnSpcReduction="20000"/>
          </a:bodyPr>
          <a:lstStyle/>
          <a:p>
            <a:r>
              <a:rPr lang="lv-LV" dirty="0">
                <a:solidFill>
                  <a:schemeClr val="tx2"/>
                </a:solidFill>
              </a:rPr>
              <a:t>Ekspresionisma attīstības pamatā bija divas mākslinieku grupas — </a:t>
            </a:r>
            <a:r>
              <a:rPr lang="lv-LV" i="1" dirty="0">
                <a:solidFill>
                  <a:schemeClr val="tx2"/>
                </a:solidFill>
              </a:rPr>
              <a:t>Die Brücke</a:t>
            </a:r>
            <a:r>
              <a:rPr lang="lv-LV" dirty="0">
                <a:solidFill>
                  <a:schemeClr val="tx2"/>
                </a:solidFill>
              </a:rPr>
              <a:t> </a:t>
            </a:r>
            <a:r>
              <a:rPr lang="lv-LV" b="1" dirty="0">
                <a:solidFill>
                  <a:schemeClr val="tx2"/>
                </a:solidFill>
              </a:rPr>
              <a:t>("</a:t>
            </a:r>
            <a:r>
              <a:rPr lang="lv-LV" b="1" dirty="0" smtClean="0">
                <a:solidFill>
                  <a:schemeClr val="tx2"/>
                </a:solidFill>
              </a:rPr>
              <a:t>Tilts")</a:t>
            </a:r>
            <a:r>
              <a:rPr lang="lv-LV" dirty="0">
                <a:solidFill>
                  <a:schemeClr val="tx2"/>
                </a:solidFill>
              </a:rPr>
              <a:t> Drēzdenē (dibināta 1905. gadā) un Der Blaue Reiter ("</a:t>
            </a:r>
            <a:r>
              <a:rPr lang="lv-LV" b="1" dirty="0">
                <a:solidFill>
                  <a:schemeClr val="tx2"/>
                </a:solidFill>
              </a:rPr>
              <a:t>Zilais jātnieks</a:t>
            </a:r>
            <a:r>
              <a:rPr lang="lv-LV" dirty="0">
                <a:solidFill>
                  <a:schemeClr val="tx2"/>
                </a:solidFill>
              </a:rPr>
              <a:t>") Minhenē (dibināta 1911. gadā</a:t>
            </a:r>
            <a:r>
              <a:rPr lang="lv-LV" dirty="0" smtClean="0">
                <a:solidFill>
                  <a:schemeClr val="tx2"/>
                </a:solidFill>
              </a:rPr>
              <a:t>).</a:t>
            </a:r>
          </a:p>
          <a:p>
            <a:r>
              <a:rPr lang="lv-LV" i="1" dirty="0"/>
              <a:t>Die Brücke</a:t>
            </a:r>
            <a:r>
              <a:rPr lang="lv-LV" dirty="0"/>
              <a:t> biedri vēlējās kļūt par tiltu starp tradicionālo vācu jaunromantisma glezniecību un nākotnes mākslu. Viņi attīstīja vienotu stilu, kam bija raksturīgas spilgtas krāsas, emocionāla spriedze, satriecoši tēli un primitīvisma mākslas iezīmes. Sākotnēji darbu tematikas pamatā bija pilsēta, kuru mākslinieki ar izkropļotām figūrām un krāsām attēloja kā svešu, naidīgu vidi, taču vēlāk darbu tematika paplašinājās. Grupa izjuka 1913. gadā mākslinieku uzskatu atšķirīguma dēļ</a:t>
            </a:r>
            <a:r>
              <a:rPr lang="lv-LV" dirty="0" smtClean="0"/>
              <a:t>.</a:t>
            </a:r>
          </a:p>
          <a:p>
            <a:r>
              <a:rPr lang="lv-LV" dirty="0"/>
              <a:t>Grupa </a:t>
            </a:r>
            <a:r>
              <a:rPr lang="lv-LV" i="1" dirty="0"/>
              <a:t>Der Blaue Reiter</a:t>
            </a:r>
            <a:r>
              <a:rPr lang="lv-LV" dirty="0"/>
              <a:t> tika izveidota kā protests pret Vasilija Kandinska gleznas "Pastarā tiesa" izslēgšanu no izstādes (Kandinskis bija arī viens no grupas dibinātājiem). Grupas nozīmīgākie biedri bija Kandinskis un Francs </a:t>
            </a:r>
            <a:r>
              <a:rPr lang="lv-LV" dirty="0" smtClean="0"/>
              <a:t>Marks</a:t>
            </a:r>
            <a:r>
              <a:rPr lang="lv-LV" dirty="0"/>
              <a:t>.</a:t>
            </a:r>
            <a:r>
              <a:rPr lang="lv-LV" dirty="0" smtClean="0"/>
              <a:t> </a:t>
            </a:r>
            <a:r>
              <a:rPr lang="lv-LV" dirty="0"/>
              <a:t>Tas nosaukums saistīts ar Kandinska mīlestību uz zilo krāsu un Marka patiku pret zirgiem. Kandinskis uzskatīja, ka zilais ir garīguma krāsa un ka, jo tumšāks tas ir, jo vairāk modina cilvēka tieksmi uz mūžīgo (skat. viņa darbu "Par garīgo mākslā", 1911). Viņš 1903. gadā bija arī uzgleznojis darbu ar šādu nosaukumu (</a:t>
            </a:r>
            <a:r>
              <a:rPr lang="lv-LV" i="1" dirty="0"/>
              <a:t>Der Blaue Reiter</a:t>
            </a:r>
            <a:r>
              <a:rPr lang="lv-LV" dirty="0"/>
              <a:t>).</a:t>
            </a:r>
            <a:endParaRPr lang="lv-LV" dirty="0" smtClean="0">
              <a:solidFill>
                <a:schemeClr val="tx2"/>
              </a:solidFill>
            </a:endParaRPr>
          </a:p>
          <a:p>
            <a:endParaRPr lang="lv-LV" dirty="0" smtClean="0">
              <a:solidFill>
                <a:schemeClr val="tx2"/>
              </a:solidFill>
            </a:endParaRPr>
          </a:p>
          <a:p>
            <a:endParaRPr lang="en-US" dirty="0">
              <a:solidFill>
                <a:schemeClr val="tx2"/>
              </a:solidFill>
            </a:endParaRPr>
          </a:p>
          <a:p>
            <a:endParaRPr lang="en-US" b="1" dirty="0">
              <a:solidFill>
                <a:schemeClr val="tx2"/>
              </a:solidFill>
            </a:endParaRPr>
          </a:p>
        </p:txBody>
      </p:sp>
    </p:spTree>
    <p:extLst>
      <p:ext uri="{BB962C8B-B14F-4D97-AF65-F5344CB8AC3E}">
        <p14:creationId xmlns:p14="http://schemas.microsoft.com/office/powerpoint/2010/main" val="3461054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78279"/>
            <a:ext cx="9601196" cy="707720"/>
          </a:xfrm>
        </p:spPr>
        <p:txBody>
          <a:bodyPr>
            <a:noAutofit/>
          </a:bodyPr>
          <a:lstStyle/>
          <a:p>
            <a:r>
              <a:rPr lang="lv-LV" sz="2000" dirty="0"/>
              <a:t>Par nozīmīgākajiem māksliniekiem ekspresionistiem uzskata </a:t>
            </a:r>
            <a:r>
              <a:rPr lang="lv-LV" sz="2000" u="sng" dirty="0"/>
              <a:t>Georgu Kaizeru</a:t>
            </a:r>
            <a:r>
              <a:rPr lang="lv-LV" sz="2000" dirty="0"/>
              <a:t>, </a:t>
            </a:r>
            <a:r>
              <a:rPr lang="lv-LV" sz="2000" u="sng" dirty="0"/>
              <a:t>Ernstu Tolleru</a:t>
            </a:r>
            <a:r>
              <a:rPr lang="lv-LV" sz="2000" dirty="0"/>
              <a:t>, </a:t>
            </a:r>
            <a:r>
              <a:rPr lang="lv-LV" sz="2000" u="sng" dirty="0"/>
              <a:t>Vasiliju Kandinski</a:t>
            </a:r>
            <a:r>
              <a:rPr lang="lv-LV" sz="2000" dirty="0"/>
              <a:t>, </a:t>
            </a:r>
            <a:r>
              <a:rPr lang="lv-LV" sz="2000" u="sng" dirty="0"/>
              <a:t>Oskaru Kokošku</a:t>
            </a:r>
            <a:r>
              <a:rPr lang="lv-LV" sz="2000" dirty="0"/>
              <a:t>, </a:t>
            </a:r>
            <a:r>
              <a:rPr lang="lv-LV" sz="2000" u="sng" dirty="0"/>
              <a:t>Frīdrihu Vilhelmu Murnavu</a:t>
            </a:r>
            <a:r>
              <a:rPr lang="lv-LV" sz="2000" dirty="0"/>
              <a:t> un citus.</a:t>
            </a:r>
            <a:r>
              <a:rPr lang="en-US" sz="2000" dirty="0"/>
              <a:t/>
            </a:r>
            <a:br>
              <a:rPr lang="en-US" sz="2000" dirty="0"/>
            </a:br>
            <a:endParaRPr lang="en-US" sz="2000" dirty="0"/>
          </a:p>
        </p:txBody>
      </p:sp>
      <p:pic>
        <p:nvPicPr>
          <p:cNvPr id="2050" name="Picture 2" descr="Max Pechste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6275" y="2517732"/>
            <a:ext cx="6154444" cy="361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949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Edvards Munks «Kliedziens»</a:t>
            </a:r>
            <a:endParaRPr lang="en-US" dirty="0"/>
          </a:p>
        </p:txBody>
      </p:sp>
      <p:pic>
        <p:nvPicPr>
          <p:cNvPr id="3076" name="Picture 4" descr="The Scream - Edvard Mun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8386" y="2557463"/>
            <a:ext cx="2455227"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113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Mūzikas valoda</a:t>
            </a:r>
            <a:endParaRPr lang="en-US" dirty="0"/>
          </a:p>
        </p:txBody>
      </p:sp>
      <p:sp>
        <p:nvSpPr>
          <p:cNvPr id="3" name="Content Placeholder 2"/>
          <p:cNvSpPr>
            <a:spLocks noGrp="1"/>
          </p:cNvSpPr>
          <p:nvPr>
            <p:ph idx="1"/>
          </p:nvPr>
        </p:nvSpPr>
        <p:spPr/>
        <p:txBody>
          <a:bodyPr/>
          <a:lstStyle/>
          <a:p>
            <a:r>
              <a:rPr lang="lv-LV" dirty="0" smtClean="0"/>
              <a:t>Pazūd tonalitāte. Atonalitāte. Pazūt centrs, likumsakarības. Zūd atšķirība starp konsonansi un disonansi. Disonanse dominē.</a:t>
            </a:r>
          </a:p>
          <a:p>
            <a:r>
              <a:rPr lang="lv-LV" dirty="0" smtClean="0"/>
              <a:t>Asas, disonējošas saskaņas – sekundas, septīmas, tritoni. Stūrainas, izlauzītas. Mehāniski, ostinēti vai galēji brīvi ritmi. «Melnbalta», bezkrāsaina instrumentācija</a:t>
            </a:r>
          </a:p>
          <a:p>
            <a:endParaRPr lang="en-US" dirty="0"/>
          </a:p>
        </p:txBody>
      </p:sp>
    </p:spTree>
    <p:extLst>
      <p:ext uri="{BB962C8B-B14F-4D97-AF65-F5344CB8AC3E}">
        <p14:creationId xmlns:p14="http://schemas.microsoft.com/office/powerpoint/2010/main" val="104125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Jaunā Vīnes skola</a:t>
            </a:r>
            <a:endParaRPr lang="en-US" dirty="0"/>
          </a:p>
        </p:txBody>
      </p:sp>
      <p:sp>
        <p:nvSpPr>
          <p:cNvPr id="3" name="Content Placeholder 2"/>
          <p:cNvSpPr>
            <a:spLocks noGrp="1"/>
          </p:cNvSpPr>
          <p:nvPr>
            <p:ph idx="1"/>
          </p:nvPr>
        </p:nvSpPr>
        <p:spPr/>
        <p:txBody>
          <a:bodyPr/>
          <a:lstStyle/>
          <a:p>
            <a:r>
              <a:rPr lang="lv-LV" dirty="0"/>
              <a:t>Vecā Vīnes skola – Jaunā Vīnes skola.</a:t>
            </a:r>
            <a:endParaRPr lang="en-US" dirty="0"/>
          </a:p>
          <a:p>
            <a:r>
              <a:rPr lang="lv-LV" dirty="0"/>
              <a:t>Dievs Tēvs, Dievs Dēls, Dievs Svētais gars.?</a:t>
            </a:r>
            <a:endParaRPr lang="en-US" dirty="0"/>
          </a:p>
          <a:p>
            <a:r>
              <a:rPr lang="lv-LV" dirty="0"/>
              <a:t>Vīne ir Eiropas Amerika. Liels kultūru mikslis (Austroungārija, Turcija, mākslas pērles, Jungs un Freids, opijs</a:t>
            </a:r>
            <a:r>
              <a:rPr lang="lv-LV" dirty="0" smtClean="0"/>
              <a:t>)</a:t>
            </a:r>
          </a:p>
          <a:p>
            <a:r>
              <a:rPr lang="lv-LV" b="1" dirty="0" smtClean="0"/>
              <a:t>Arnolds Šēnbergs. Albans Bergs. Antons Veberns.</a:t>
            </a:r>
            <a:endParaRPr lang="en-US" b="1" dirty="0"/>
          </a:p>
        </p:txBody>
      </p:sp>
    </p:spTree>
    <p:extLst>
      <p:ext uri="{BB962C8B-B14F-4D97-AF65-F5344CB8AC3E}">
        <p14:creationId xmlns:p14="http://schemas.microsoft.com/office/powerpoint/2010/main" val="1805079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Dodekafonija</a:t>
            </a:r>
            <a:endParaRPr lang="en-US" dirty="0"/>
          </a:p>
        </p:txBody>
      </p:sp>
      <p:sp>
        <p:nvSpPr>
          <p:cNvPr id="3" name="Content Placeholder 2"/>
          <p:cNvSpPr>
            <a:spLocks noGrp="1"/>
          </p:cNvSpPr>
          <p:nvPr>
            <p:ph idx="1"/>
          </p:nvPr>
        </p:nvSpPr>
        <p:spPr/>
        <p:txBody>
          <a:bodyPr>
            <a:normAutofit fontScale="92500" lnSpcReduction="20000"/>
          </a:bodyPr>
          <a:lstStyle/>
          <a:p>
            <a:r>
              <a:rPr lang="lv-LV" dirty="0"/>
              <a:t>Dodekafonija ir kompozīcijas metode, paņēmiens</a:t>
            </a:r>
            <a:r>
              <a:rPr lang="lv-LV" dirty="0" smtClean="0"/>
              <a:t>. </a:t>
            </a:r>
            <a:r>
              <a:rPr lang="lv-LV" dirty="0"/>
              <a:t>Dodeka (grieķu val. = 12</a:t>
            </a:r>
            <a:r>
              <a:rPr lang="lv-LV" dirty="0" smtClean="0"/>
              <a:t>)</a:t>
            </a:r>
            <a:endParaRPr lang="en-US" dirty="0"/>
          </a:p>
          <a:p>
            <a:r>
              <a:rPr lang="lv-LV" dirty="0"/>
              <a:t>Romantismā vairs nav iespējas iet tālāk. Sākās meklējumi. Dodekafonija nebūtu radusies, ja ne vācu ekspresionisms, kas nojauc visas tonālās robežas, kas līdz šim eksistēja. Vāgners uzskatīja, ka dodekafonija ir absurds, </a:t>
            </a:r>
            <a:r>
              <a:rPr lang="lv-LV" dirty="0" smtClean="0"/>
              <a:t>taču </a:t>
            </a:r>
            <a:r>
              <a:rPr lang="lv-LV" dirty="0"/>
              <a:t>viņa paša Parsifālā harmonijas vairs nav izsekojamas. Šēnbergs meklē risinājumus </a:t>
            </a:r>
            <a:endParaRPr lang="lv-LV" dirty="0" smtClean="0"/>
          </a:p>
          <a:p>
            <a:r>
              <a:rPr lang="lv-LV" dirty="0"/>
              <a:t>Šēnbergs </a:t>
            </a:r>
            <a:r>
              <a:rPr lang="lv-LV" dirty="0" smtClean="0"/>
              <a:t>- 1x </a:t>
            </a:r>
            <a:r>
              <a:rPr lang="lv-LV" dirty="0"/>
              <a:t>dodekafonija. </a:t>
            </a:r>
            <a:r>
              <a:rPr lang="lv-LV" smtClean="0"/>
              <a:t>Kompozīcijas metode</a:t>
            </a:r>
            <a:r>
              <a:rPr lang="lv-LV" dirty="0"/>
              <a:t>. </a:t>
            </a:r>
            <a:r>
              <a:rPr lang="lv-LV" dirty="0" smtClean="0"/>
              <a:t>Ekspresionismā </a:t>
            </a:r>
            <a:r>
              <a:rPr lang="lv-LV" dirty="0"/>
              <a:t>nebija kārtības, nebija sistēmas. Dodekafonija cenšas to sakārtot.</a:t>
            </a:r>
            <a:br>
              <a:rPr lang="lv-LV" dirty="0"/>
            </a:br>
            <a:r>
              <a:rPr lang="lv-LV" dirty="0"/>
              <a:t>12 skaņas – vertikāli, horizontāli, akordos, polifoniskos paņēmienos.</a:t>
            </a:r>
            <a:br>
              <a:rPr lang="lv-LV" dirty="0"/>
            </a:br>
            <a:r>
              <a:rPr lang="lv-LV" dirty="0"/>
              <a:t>Šēnbergs pats savā daiļradē nerealizēja tās dzīvotspēju. To pierāda Bergs un Vēberns.</a:t>
            </a:r>
            <a:br>
              <a:rPr lang="lv-LV" dirty="0"/>
            </a:br>
            <a:endParaRPr lang="en-US" dirty="0"/>
          </a:p>
        </p:txBody>
      </p:sp>
    </p:spTree>
    <p:extLst>
      <p:ext uri="{BB962C8B-B14F-4D97-AF65-F5344CB8AC3E}">
        <p14:creationId xmlns:p14="http://schemas.microsoft.com/office/powerpoint/2010/main" val="3525021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Dodekafonija</a:t>
            </a:r>
            <a:endParaRPr lang="en-US" dirty="0"/>
          </a:p>
        </p:txBody>
      </p:sp>
      <p:sp>
        <p:nvSpPr>
          <p:cNvPr id="3" name="Content Placeholder 2"/>
          <p:cNvSpPr>
            <a:spLocks noGrp="1"/>
          </p:cNvSpPr>
          <p:nvPr>
            <p:ph idx="1"/>
          </p:nvPr>
        </p:nvSpPr>
        <p:spPr/>
        <p:txBody>
          <a:bodyPr/>
          <a:lstStyle/>
          <a:p>
            <a:r>
              <a:rPr lang="lv-LV" dirty="0"/>
              <a:t>Debisī – tā ož pēc rakstāmgalda lampas, nevis smaržo pēc saules.</a:t>
            </a:r>
            <a:br>
              <a:rPr lang="lv-LV" dirty="0"/>
            </a:br>
            <a:endParaRPr lang="en-US" dirty="0"/>
          </a:p>
        </p:txBody>
      </p:sp>
      <p:pic>
        <p:nvPicPr>
          <p:cNvPr id="4" name="Attēls 1"/>
          <p:cNvPicPr/>
          <p:nvPr/>
        </p:nvPicPr>
        <p:blipFill>
          <a:blip r:embed="rId2">
            <a:extLst>
              <a:ext uri="{28A0092B-C50C-407E-A947-70E740481C1C}">
                <a14:useLocalDpi xmlns:a14="http://schemas.microsoft.com/office/drawing/2010/main" val="0"/>
              </a:ext>
            </a:extLst>
          </a:blip>
          <a:srcRect/>
          <a:stretch>
            <a:fillRect/>
          </a:stretch>
        </p:blipFill>
        <p:spPr bwMode="auto">
          <a:xfrm>
            <a:off x="2242158" y="3031299"/>
            <a:ext cx="7064679" cy="3115502"/>
          </a:xfrm>
          <a:prstGeom prst="rect">
            <a:avLst/>
          </a:prstGeom>
          <a:noFill/>
          <a:ln>
            <a:noFill/>
          </a:ln>
        </p:spPr>
      </p:pic>
    </p:spTree>
    <p:extLst>
      <p:ext uri="{BB962C8B-B14F-4D97-AF65-F5344CB8AC3E}">
        <p14:creationId xmlns:p14="http://schemas.microsoft.com/office/powerpoint/2010/main" val="2069519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229</TotalTime>
  <Words>1215</Words>
  <Application>Microsoft Office PowerPoint</Application>
  <PresentationFormat>Platekrāna</PresentationFormat>
  <Paragraphs>57</Paragraphs>
  <Slides>17</Slides>
  <Notes>0</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17</vt:i4>
      </vt:variant>
    </vt:vector>
  </HeadingPairs>
  <TitlesOfParts>
    <vt:vector size="20" baseType="lpstr">
      <vt:lpstr>Arial</vt:lpstr>
      <vt:lpstr>Garamond</vt:lpstr>
      <vt:lpstr>Organic</vt:lpstr>
      <vt:lpstr>EKSPRESIONISMS</vt:lpstr>
      <vt:lpstr>Ekspresionisms</vt:lpstr>
      <vt:lpstr>Mākslā</vt:lpstr>
      <vt:lpstr>Par nozīmīgākajiem māksliniekiem ekspresionistiem uzskata Georgu Kaizeru, Ernstu Tolleru, Vasiliju Kandinski, Oskaru Kokošku, Frīdrihu Vilhelmu Murnavu un citus. </vt:lpstr>
      <vt:lpstr>Edvards Munks «Kliedziens»</vt:lpstr>
      <vt:lpstr>Mūzikas valoda</vt:lpstr>
      <vt:lpstr>Jaunā Vīnes skola</vt:lpstr>
      <vt:lpstr>Dodekafonija</vt:lpstr>
      <vt:lpstr>Dodekafonija</vt:lpstr>
      <vt:lpstr>PowerPoint prezentācija</vt:lpstr>
      <vt:lpstr>Dodekafonijas noteikumi</vt:lpstr>
      <vt:lpstr>Maģiskais kvadrāts</vt:lpstr>
      <vt:lpstr>Arnolds Šēnbergs (1874. 13.09.- 1951. 13.07.)</vt:lpstr>
      <vt:lpstr>PowerPoint prezentācija</vt:lpstr>
      <vt:lpstr>Šēnberga darbi</vt:lpstr>
      <vt:lpstr>Šēnberga darbi</vt:lpstr>
      <vt:lpstr>Mēness Pjero, vokālais cikls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EKSPRESIONISMS</dc:title>
  <dc:creator>Administrator</dc:creator>
  <cp:lastModifiedBy>User</cp:lastModifiedBy>
  <cp:revision>15</cp:revision>
  <dcterms:created xsi:type="dcterms:W3CDTF">2024-01-11T18:18:27Z</dcterms:created>
  <dcterms:modified xsi:type="dcterms:W3CDTF">2024-01-12T09:13:13Z</dcterms:modified>
</cp:coreProperties>
</file>