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sldIdLst>
    <p:sldId id="256" r:id="rId5"/>
    <p:sldId id="366" r:id="rId6"/>
    <p:sldId id="355" r:id="rId7"/>
    <p:sldId id="361" r:id="rId8"/>
    <p:sldId id="359" r:id="rId9"/>
    <p:sldId id="357" r:id="rId10"/>
    <p:sldId id="363" r:id="rId11"/>
    <p:sldId id="368" r:id="rId12"/>
    <p:sldId id="364" r:id="rId13"/>
    <p:sldId id="372" r:id="rId14"/>
    <p:sldId id="362" r:id="rId15"/>
    <p:sldId id="369" r:id="rId16"/>
    <p:sldId id="327" r:id="rId17"/>
    <p:sldId id="342" r:id="rId18"/>
    <p:sldId id="332" r:id="rId19"/>
    <p:sldId id="346" r:id="rId20"/>
    <p:sldId id="344" r:id="rId21"/>
    <p:sldId id="345" r:id="rId22"/>
    <p:sldId id="370" r:id="rId23"/>
    <p:sldId id="354" r:id="rId24"/>
    <p:sldId id="267" r:id="rId25"/>
    <p:sldId id="350" r:id="rId26"/>
    <p:sldId id="257" r:id="rId27"/>
    <p:sldId id="277" r:id="rId28"/>
    <p:sldId id="258" r:id="rId29"/>
    <p:sldId id="278" r:id="rId30"/>
    <p:sldId id="260" r:id="rId31"/>
    <p:sldId id="269" r:id="rId32"/>
    <p:sldId id="279" r:id="rId33"/>
    <p:sldId id="271" r:id="rId34"/>
    <p:sldId id="272" r:id="rId35"/>
    <p:sldId id="273" r:id="rId36"/>
    <p:sldId id="263" r:id="rId37"/>
    <p:sldId id="264" r:id="rId38"/>
    <p:sldId id="348" r:id="rId39"/>
    <p:sldId id="265" r:id="rId40"/>
    <p:sldId id="301" r:id="rId41"/>
    <p:sldId id="316" r:id="rId42"/>
    <p:sldId id="322" r:id="rId43"/>
    <p:sldId id="351" r:id="rId44"/>
    <p:sldId id="288" r:id="rId45"/>
    <p:sldId id="274" r:id="rId46"/>
    <p:sldId id="275" r:id="rId47"/>
    <p:sldId id="282" r:id="rId48"/>
    <p:sldId id="276" r:id="rId49"/>
    <p:sldId id="266" r:id="rId50"/>
    <p:sldId id="315" r:id="rId51"/>
    <p:sldId id="292" r:id="rId52"/>
    <p:sldId id="324" r:id="rId53"/>
    <p:sldId id="325" r:id="rId54"/>
    <p:sldId id="352" r:id="rId55"/>
    <p:sldId id="270" r:id="rId56"/>
    <p:sldId id="283" r:id="rId57"/>
    <p:sldId id="310" r:id="rId58"/>
    <p:sldId id="305" r:id="rId59"/>
    <p:sldId id="302" r:id="rId60"/>
    <p:sldId id="317" r:id="rId61"/>
    <p:sldId id="320" r:id="rId62"/>
    <p:sldId id="303" r:id="rId63"/>
    <p:sldId id="284" r:id="rId64"/>
    <p:sldId id="285" r:id="rId65"/>
    <p:sldId id="286" r:id="rId66"/>
    <p:sldId id="312" r:id="rId67"/>
    <p:sldId id="287" r:id="rId68"/>
    <p:sldId id="313" r:id="rId69"/>
    <p:sldId id="289" r:id="rId70"/>
    <p:sldId id="300" r:id="rId71"/>
    <p:sldId id="296" r:id="rId72"/>
    <p:sldId id="290" r:id="rId73"/>
    <p:sldId id="293" r:id="rId74"/>
    <p:sldId id="311" r:id="rId75"/>
    <p:sldId id="308" r:id="rId76"/>
    <p:sldId id="314" r:id="rId77"/>
    <p:sldId id="309" r:id="rId78"/>
    <p:sldId id="294" r:id="rId79"/>
    <p:sldId id="306" r:id="rId80"/>
    <p:sldId id="323" r:id="rId81"/>
    <p:sldId id="349" r:id="rId82"/>
    <p:sldId id="295" r:id="rId83"/>
    <p:sldId id="318" r:id="rId84"/>
    <p:sldId id="291" r:id="rId85"/>
    <p:sldId id="297" r:id="rId86"/>
    <p:sldId id="299" r:id="rId87"/>
    <p:sldId id="298" r:id="rId88"/>
    <p:sldId id="330"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509" autoAdjust="0"/>
  </p:normalViewPr>
  <p:slideViewPr>
    <p:cSldViewPr snapToGrid="0">
      <p:cViewPr varScale="1">
        <p:scale>
          <a:sx n="155" d="100"/>
          <a:sy n="155" d="100"/>
        </p:scale>
        <p:origin x="36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74200-4ADA-4C13-BDC1-7F6CA6781E86}"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3CE9B-9400-463C-956E-862DB3073CB6}" type="slidenum">
              <a:rPr lang="en-US" smtClean="0"/>
              <a:t>‹#›</a:t>
            </a:fld>
            <a:endParaRPr lang="en-US"/>
          </a:p>
        </p:txBody>
      </p:sp>
    </p:spTree>
    <p:extLst>
      <p:ext uri="{BB962C8B-B14F-4D97-AF65-F5344CB8AC3E}">
        <p14:creationId xmlns:p14="http://schemas.microsoft.com/office/powerpoint/2010/main" val="284404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3CE9B-9400-463C-956E-862DB3073CB6}" type="slidenum">
              <a:rPr lang="en-US" smtClean="0"/>
              <a:t>43</a:t>
            </a:fld>
            <a:endParaRPr lang="en-US"/>
          </a:p>
        </p:txBody>
      </p:sp>
    </p:spTree>
    <p:extLst>
      <p:ext uri="{BB962C8B-B14F-4D97-AF65-F5344CB8AC3E}">
        <p14:creationId xmlns:p14="http://schemas.microsoft.com/office/powerpoint/2010/main" val="4193349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0293-E516-3E5B-A44D-49C3BB33F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0BFCEC-6A4F-44A6-FC3E-C3BF3B820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31039-59D6-02C2-92EA-7649FED92B42}"/>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5" name="Footer Placeholder 4">
            <a:extLst>
              <a:ext uri="{FF2B5EF4-FFF2-40B4-BE49-F238E27FC236}">
                <a16:creationId xmlns:a16="http://schemas.microsoft.com/office/drawing/2014/main" id="{32FBDEB4-F024-D296-44CD-0951E89E2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0AC93-6AFF-05D5-DDAC-01F2539C8469}"/>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336546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AFDB-23AF-D6EB-CBA7-B696B19C21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102A78-053F-619E-09C9-5FEC04E426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9BF71-DCB2-F87A-CA2E-FA453467B7CC}"/>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5" name="Footer Placeholder 4">
            <a:extLst>
              <a:ext uri="{FF2B5EF4-FFF2-40B4-BE49-F238E27FC236}">
                <a16:creationId xmlns:a16="http://schemas.microsoft.com/office/drawing/2014/main" id="{9C598D5C-2A59-F4EE-0D50-9E590F9F0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28322-AD07-CE0E-2951-243D078A74DC}"/>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43238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A6B7F-F3EB-CA16-35C4-023BC235AF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478207-D475-9B82-4331-8DFF00D9B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A171D-DD67-EB52-6422-4EB525777B92}"/>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5" name="Footer Placeholder 4">
            <a:extLst>
              <a:ext uri="{FF2B5EF4-FFF2-40B4-BE49-F238E27FC236}">
                <a16:creationId xmlns:a16="http://schemas.microsoft.com/office/drawing/2014/main" id="{025360F6-AE97-1199-B414-21A68B1FE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19136-79CA-EFF7-9BCF-A84BE3606150}"/>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257311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64C10-8544-2C3B-1920-F22C877B0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66FE0-0A6A-A832-1635-6337A6EA23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90923-C28D-9899-5C52-09DF1AF8C9B0}"/>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5" name="Footer Placeholder 4">
            <a:extLst>
              <a:ext uri="{FF2B5EF4-FFF2-40B4-BE49-F238E27FC236}">
                <a16:creationId xmlns:a16="http://schemas.microsoft.com/office/drawing/2014/main" id="{96E60886-8494-2F88-C3CF-9DE0C7406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55204-8F1B-7A8A-AE15-92D3904091F6}"/>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36319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D96E-9C51-67F5-9592-388A9772EE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959504-BC1B-603D-1DEF-14579AA6CC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A9922-6BC1-744D-6116-27F672B90455}"/>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5" name="Footer Placeholder 4">
            <a:extLst>
              <a:ext uri="{FF2B5EF4-FFF2-40B4-BE49-F238E27FC236}">
                <a16:creationId xmlns:a16="http://schemas.microsoft.com/office/drawing/2014/main" id="{67398A7E-5277-A070-09F4-91AFA1170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0DBE4-478A-FCC1-4A6D-2ED2169170A8}"/>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359339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6883-A53C-CD25-3180-A4AB8AE68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C25F8-DBD6-C527-99D1-A82DA9D552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E748F-3854-D15F-5855-643DD135C3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E95606-E468-B8A6-F375-856B914911C3}"/>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6" name="Footer Placeholder 5">
            <a:extLst>
              <a:ext uri="{FF2B5EF4-FFF2-40B4-BE49-F238E27FC236}">
                <a16:creationId xmlns:a16="http://schemas.microsoft.com/office/drawing/2014/main" id="{1610399B-488B-DE29-E2FF-501327DD7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C6AA2-607D-868B-ABAF-48D93F82C4C3}"/>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144430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EDCB-C725-8411-3CFF-F106073862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06BAF7-21C4-4831-2E33-21C0592DD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0B711-3837-B2B1-0020-48CE6DB8D5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E509E-B440-068F-BDEE-0E8D363BD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2D84A-30F5-476D-3365-5D8924035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F8743-3AE8-B926-405A-89D2AD24F4E6}"/>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8" name="Footer Placeholder 7">
            <a:extLst>
              <a:ext uri="{FF2B5EF4-FFF2-40B4-BE49-F238E27FC236}">
                <a16:creationId xmlns:a16="http://schemas.microsoft.com/office/drawing/2014/main" id="{28227A49-0410-BF85-1E4F-714EE6AED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373B0-0041-3EE2-0F34-02CE9B48EDB0}"/>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153445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B0C3-C6EC-1140-1E65-3EE52B3CB0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F9C520-81BF-4CF8-7ED0-6F00CEEE8CFA}"/>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4" name="Footer Placeholder 3">
            <a:extLst>
              <a:ext uri="{FF2B5EF4-FFF2-40B4-BE49-F238E27FC236}">
                <a16:creationId xmlns:a16="http://schemas.microsoft.com/office/drawing/2014/main" id="{A7AE51F2-EFAD-40DE-8407-0EBC491BF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A68F83-46BC-459A-8AA3-CD74502F1F15}"/>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188004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15049-26D2-4646-5F2A-D791D07F3B48}"/>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3" name="Footer Placeholder 2">
            <a:extLst>
              <a:ext uri="{FF2B5EF4-FFF2-40B4-BE49-F238E27FC236}">
                <a16:creationId xmlns:a16="http://schemas.microsoft.com/office/drawing/2014/main" id="{5CA8A1A5-8226-CCEA-5BBF-F17CCE7602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794AB2-4800-34C4-92DA-4498980DDA71}"/>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4182371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C173-E492-7FF2-3124-66B5B4498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34F18A-E532-E558-AE17-0B78A1CE72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129E8-CF76-68DB-66D8-F4436B349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85725-8E61-A11B-582E-14F5CBFBAE12}"/>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6" name="Footer Placeholder 5">
            <a:extLst>
              <a:ext uri="{FF2B5EF4-FFF2-40B4-BE49-F238E27FC236}">
                <a16:creationId xmlns:a16="http://schemas.microsoft.com/office/drawing/2014/main" id="{6233EBF4-9D6F-5797-3F58-70C81DF20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BB505-5866-DA81-0190-E959E5C09FF8}"/>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413775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E62C-78D8-62C7-8BE0-9E55735B4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D0BBDC-75FC-56EF-61D6-DC938EEBA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F62FF1-C25F-62BF-807A-0267F1B9B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225E4-72A1-3C0A-6B27-30EE95FF666B}"/>
              </a:ext>
            </a:extLst>
          </p:cNvPr>
          <p:cNvSpPr>
            <a:spLocks noGrp="1"/>
          </p:cNvSpPr>
          <p:nvPr>
            <p:ph type="dt" sz="half" idx="10"/>
          </p:nvPr>
        </p:nvSpPr>
        <p:spPr/>
        <p:txBody>
          <a:bodyPr/>
          <a:lstStyle/>
          <a:p>
            <a:fld id="{F825F504-3990-4124-BA73-32BF14F1F599}" type="datetimeFigureOut">
              <a:rPr lang="en-US" smtClean="0"/>
              <a:t>1/14/2025</a:t>
            </a:fld>
            <a:endParaRPr lang="en-US"/>
          </a:p>
        </p:txBody>
      </p:sp>
      <p:sp>
        <p:nvSpPr>
          <p:cNvPr id="6" name="Footer Placeholder 5">
            <a:extLst>
              <a:ext uri="{FF2B5EF4-FFF2-40B4-BE49-F238E27FC236}">
                <a16:creationId xmlns:a16="http://schemas.microsoft.com/office/drawing/2014/main" id="{BE45D822-DD44-89F0-3AEC-8BDC20EBA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DA78C-E167-5E1C-8EAD-2F130AD89892}"/>
              </a:ext>
            </a:extLst>
          </p:cNvPr>
          <p:cNvSpPr>
            <a:spLocks noGrp="1"/>
          </p:cNvSpPr>
          <p:nvPr>
            <p:ph type="sldNum" sz="quarter" idx="12"/>
          </p:nvPr>
        </p:nvSpPr>
        <p:spPr/>
        <p:txBody>
          <a:bodyPr/>
          <a:lstStyle/>
          <a:p>
            <a:fld id="{519977F2-D3BD-45CF-A9D0-D157B325D07A}" type="slidenum">
              <a:rPr lang="en-US" smtClean="0"/>
              <a:t>‹#›</a:t>
            </a:fld>
            <a:endParaRPr lang="en-US"/>
          </a:p>
        </p:txBody>
      </p:sp>
    </p:spTree>
    <p:extLst>
      <p:ext uri="{BB962C8B-B14F-4D97-AF65-F5344CB8AC3E}">
        <p14:creationId xmlns:p14="http://schemas.microsoft.com/office/powerpoint/2010/main" val="97855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FAF4A-92E3-8CB4-B895-AAEB7F828E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300577-ADE7-952B-E06F-EA62364DF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ABA56-C86E-FF1A-14B3-4EA7DFE7C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5F504-3990-4124-BA73-32BF14F1F599}" type="datetimeFigureOut">
              <a:rPr lang="en-US" smtClean="0"/>
              <a:t>1/14/2025</a:t>
            </a:fld>
            <a:endParaRPr lang="en-US"/>
          </a:p>
        </p:txBody>
      </p:sp>
      <p:sp>
        <p:nvSpPr>
          <p:cNvPr id="5" name="Footer Placeholder 4">
            <a:extLst>
              <a:ext uri="{FF2B5EF4-FFF2-40B4-BE49-F238E27FC236}">
                <a16:creationId xmlns:a16="http://schemas.microsoft.com/office/drawing/2014/main" id="{CCA8CE4C-B21D-DC88-FAEA-2DC1CEBC0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237F56-12F1-B611-8705-ECFDE9063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977F2-D3BD-45CF-A9D0-D157B325D07A}" type="slidenum">
              <a:rPr lang="en-US" smtClean="0"/>
              <a:t>‹#›</a:t>
            </a:fld>
            <a:endParaRPr lang="en-US"/>
          </a:p>
        </p:txBody>
      </p:sp>
    </p:spTree>
    <p:extLst>
      <p:ext uri="{BB962C8B-B14F-4D97-AF65-F5344CB8AC3E}">
        <p14:creationId xmlns:p14="http://schemas.microsoft.com/office/powerpoint/2010/main" val="1621880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7.xml"/><Relationship Id="rId4" Type="http://schemas.openxmlformats.org/officeDocument/2006/relationships/image" Target="../media/image20.tmp"/></Relationships>
</file>

<file path=ppt/slides/_rels/slide1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mp"/><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6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7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7.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176.jpeg"/></Relationships>
</file>

<file path=ppt/slides/_rels/slide7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 Id="rId4" Type="http://schemas.openxmlformats.org/officeDocument/2006/relationships/image" Target="../media/image179.jpeg"/></Relationships>
</file>

<file path=ppt/slides/_rels/slide7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7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 Id="rId9" Type="http://schemas.openxmlformats.org/officeDocument/2006/relationships/image" Target="../media/image19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 Id="rId5" Type="http://schemas.openxmlformats.org/officeDocument/2006/relationships/image" Target="../media/image197.jpeg"/><Relationship Id="rId4" Type="http://schemas.openxmlformats.org/officeDocument/2006/relationships/image" Target="../media/image196.jpeg"/></Relationships>
</file>

<file path=ppt/slides/_rels/slide8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4" Type="http://schemas.openxmlformats.org/officeDocument/2006/relationships/image" Target="../media/image202.jpeg"/></Relationships>
</file>

<file path=ppt/slides/_rels/slide8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5" Type="http://schemas.openxmlformats.org/officeDocument/2006/relationships/image" Target="../media/image206.jpeg"/><Relationship Id="rId4" Type="http://schemas.openxmlformats.org/officeDocument/2006/relationships/image" Target="../media/image205.jpeg"/></Relationships>
</file>

<file path=ppt/slides/_rels/slide8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7.xml"/><Relationship Id="rId4" Type="http://schemas.openxmlformats.org/officeDocument/2006/relationships/image" Target="../media/image209.jpeg"/></Relationships>
</file>

<file path=ppt/slides/_rels/slide85.xml.rels><?xml version="1.0" encoding="UTF-8" standalone="yes"?>
<Relationships xmlns="http://schemas.openxmlformats.org/package/2006/relationships"><Relationship Id="rId3" Type="http://schemas.openxmlformats.org/officeDocument/2006/relationships/hyperlink" Target="https://digitalcollections.tcd.ie/concern/works/hm50tr726?locale=en" TargetMode="External"/><Relationship Id="rId2" Type="http://schemas.openxmlformats.org/officeDocument/2006/relationships/hyperlink" Target="https://www.bpl.org/blogs/post/medieval-books-hours-bpl/" TargetMode="External"/><Relationship Id="rId1" Type="http://schemas.openxmlformats.org/officeDocument/2006/relationships/slideLayout" Target="../slideLayouts/slideLayout7.xml"/><Relationship Id="rId6" Type="http://schemas.openxmlformats.org/officeDocument/2006/relationships/hyperlink" Target="https://www.bing.com/ck/a?!&amp;&amp;p=499b953da4d5d38eJmltdHM9MTcwMDA5MjgwMCZpZ3VpZD0zZWZkZmRmYy05MGRiLTY3MmEtMGUzOC1lZTcwOTE1NDY2N2YmaW5zaWQ9NTIwNA&amp;ptn=3&amp;ver=2&amp;hsh=3&amp;fclid=3efdfdfc-90db-672a-0e38-ee709154667f&amp;psq=art+and+cultural&amp;u=a1aHR0cHM6Ly9hcnRzYW5kY3VsdHVyZS5nb29nbGUuY29tLw&amp;ntb=1" TargetMode="External"/><Relationship Id="rId5" Type="http://schemas.openxmlformats.org/officeDocument/2006/relationships/hyperlink" Target="https://www.themorgan.org/collection/hours-of-catherine-of-cleves/14" TargetMode="External"/><Relationship Id="rId4" Type="http://schemas.openxmlformats.org/officeDocument/2006/relationships/hyperlink" Target="https://bvmm.irht.cnrs.fr/iiif/22470/canvas/canvas-2045964/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C4F7-A203-7A82-CD5D-45461CCAFB00}"/>
              </a:ext>
            </a:extLst>
          </p:cNvPr>
          <p:cNvSpPr>
            <a:spLocks noGrp="1"/>
          </p:cNvSpPr>
          <p:nvPr>
            <p:ph type="ctrTitle"/>
          </p:nvPr>
        </p:nvSpPr>
        <p:spPr>
          <a:xfrm>
            <a:off x="1524000" y="-374294"/>
            <a:ext cx="9144000" cy="2387600"/>
          </a:xfrm>
        </p:spPr>
        <p:txBody>
          <a:bodyPr>
            <a:normAutofit/>
          </a:bodyPr>
          <a:lstStyle/>
          <a:p>
            <a:r>
              <a:rPr lang="lv-LV" sz="1400" dirty="0"/>
              <a:t>GLEZNIECĪBAS DARBU IZSTĀDE </a:t>
            </a:r>
            <a:r>
              <a:rPr lang="en-US" sz="1400" dirty="0"/>
              <a:t>LMMV BALTAJ</a:t>
            </a:r>
            <a:r>
              <a:rPr lang="lv-LV" sz="1400" dirty="0"/>
              <a:t>Ā ZĀLĒ </a:t>
            </a:r>
            <a:br>
              <a:rPr lang="lv-LV" sz="2400" dirty="0"/>
            </a:br>
            <a:br>
              <a:rPr lang="lv-LV" sz="2400" dirty="0"/>
            </a:br>
            <a:r>
              <a:rPr lang="lv-LV" sz="2400" dirty="0"/>
              <a:t>« </a:t>
            </a:r>
            <a:r>
              <a:rPr lang="en-US" sz="2400" dirty="0"/>
              <a:t>MINIA</a:t>
            </a:r>
            <a:r>
              <a:rPr lang="lv-LV" sz="2400" dirty="0"/>
              <a:t>TŪRAS »</a:t>
            </a:r>
            <a:endParaRPr lang="en-US" sz="2400" dirty="0"/>
          </a:p>
        </p:txBody>
      </p:sp>
      <p:sp>
        <p:nvSpPr>
          <p:cNvPr id="3" name="Subtitle 2">
            <a:extLst>
              <a:ext uri="{FF2B5EF4-FFF2-40B4-BE49-F238E27FC236}">
                <a16:creationId xmlns:a16="http://schemas.microsoft.com/office/drawing/2014/main" id="{6B452AD3-5FB3-0EFE-605D-5AF64DCD610D}"/>
              </a:ext>
            </a:extLst>
          </p:cNvPr>
          <p:cNvSpPr>
            <a:spLocks noGrp="1"/>
          </p:cNvSpPr>
          <p:nvPr>
            <p:ph type="subTitle" idx="1"/>
          </p:nvPr>
        </p:nvSpPr>
        <p:spPr>
          <a:xfrm>
            <a:off x="1524000" y="3838633"/>
            <a:ext cx="9144000" cy="2577341"/>
          </a:xfrm>
        </p:spPr>
        <p:txBody>
          <a:bodyPr>
            <a:normAutofit fontScale="85000" lnSpcReduction="20000"/>
          </a:bodyPr>
          <a:lstStyle/>
          <a:p>
            <a:r>
              <a:rPr lang="lv-LV" sz="1400" dirty="0"/>
              <a:t>LMMV PEDAGOGA INGAS ONŽEVAS </a:t>
            </a:r>
          </a:p>
          <a:p>
            <a:r>
              <a:rPr lang="lv-LV" sz="1600" dirty="0"/>
              <a:t>METODISKAIS UZSKATES MATERIĀLS «GLEZNOŠANAS TEHNIKAS </a:t>
            </a:r>
          </a:p>
          <a:p>
            <a:r>
              <a:rPr lang="lv-LV" sz="1600" dirty="0"/>
              <a:t>( AKVARELIS, GUAŠA, TEMPERA, AKRILS, EĻĻAS KRĀSAS), TEHNISKIE PAŅĒMIENI UN AURORTEHNIKAS»</a:t>
            </a:r>
          </a:p>
          <a:p>
            <a:r>
              <a:rPr lang="lv-LV" sz="1400" dirty="0"/>
              <a:t>GLEZNOŠANAS KONKURSAM SKOLAS IETVAROS «MINIATŪRA»</a:t>
            </a:r>
          </a:p>
          <a:p>
            <a:endParaRPr lang="lv-LV" sz="1400" dirty="0"/>
          </a:p>
          <a:p>
            <a:r>
              <a:rPr lang="lv-LV" sz="1400" dirty="0"/>
              <a:t>2023./2024.M.G.</a:t>
            </a:r>
          </a:p>
          <a:p>
            <a:r>
              <a:rPr lang="lv-LV" sz="1400" dirty="0"/>
              <a:t>08.11. 23. – 08.12. 23. </a:t>
            </a:r>
          </a:p>
          <a:p>
            <a:endParaRPr lang="lv-LV" sz="1400" dirty="0"/>
          </a:p>
          <a:p>
            <a:endParaRPr lang="lv-LV" sz="1400" dirty="0"/>
          </a:p>
          <a:p>
            <a:r>
              <a:rPr lang="lv-LV" sz="1400" dirty="0"/>
              <a:t> </a:t>
            </a:r>
            <a:endParaRPr lang="en-US" sz="1400" dirty="0"/>
          </a:p>
        </p:txBody>
      </p:sp>
      <p:pic>
        <p:nvPicPr>
          <p:cNvPr id="6" name="Picture 4">
            <a:extLst>
              <a:ext uri="{FF2B5EF4-FFF2-40B4-BE49-F238E27FC236}">
                <a16:creationId xmlns:a16="http://schemas.microsoft.com/office/drawing/2014/main" id="{2A04F210-97B8-58F3-8E5A-14F7DAE6FBB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48715" y="2111193"/>
            <a:ext cx="788552" cy="81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4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1000"/>
          </a:schemeClr>
        </a:solidFill>
        <a:effectLst/>
      </p:bgPr>
    </p:bg>
    <p:spTree>
      <p:nvGrpSpPr>
        <p:cNvPr id="1" name=""/>
        <p:cNvGrpSpPr/>
        <p:nvPr/>
      </p:nvGrpSpPr>
      <p:grpSpPr>
        <a:xfrm>
          <a:off x="0" y="0"/>
          <a:ext cx="0" cy="0"/>
          <a:chOff x="0" y="0"/>
          <a:chExt cx="0" cy="0"/>
        </a:xfrm>
      </p:grpSpPr>
      <p:pic>
        <p:nvPicPr>
          <p:cNvPr id="7" name="Picture 6" descr="A screenshot of a computer screen&#10;&#10;Description automatically generated">
            <a:extLst>
              <a:ext uri="{FF2B5EF4-FFF2-40B4-BE49-F238E27FC236}">
                <a16:creationId xmlns:a16="http://schemas.microsoft.com/office/drawing/2014/main" id="{581F73B2-4741-E804-AC57-4D310EA3B1BD}"/>
              </a:ext>
            </a:extLst>
          </p:cNvPr>
          <p:cNvPicPr>
            <a:picLocks noChangeAspect="1"/>
          </p:cNvPicPr>
          <p:nvPr/>
        </p:nvPicPr>
        <p:blipFill rotWithShape="1">
          <a:blip r:embed="rId2">
            <a:extLst>
              <a:ext uri="{28A0092B-C50C-407E-A947-70E740481C1C}">
                <a14:useLocalDpi xmlns:a14="http://schemas.microsoft.com/office/drawing/2010/main" val="0"/>
              </a:ext>
            </a:extLst>
          </a:blip>
          <a:srcRect l="27320" t="9969" r="34398" b="7204"/>
          <a:stretch/>
        </p:blipFill>
        <p:spPr>
          <a:xfrm>
            <a:off x="-1403" y="-12940"/>
            <a:ext cx="4827014" cy="5735133"/>
          </a:xfrm>
          <a:prstGeom prst="rect">
            <a:avLst/>
          </a:prstGeom>
        </p:spPr>
      </p:pic>
      <p:sp>
        <p:nvSpPr>
          <p:cNvPr id="9" name="TextBox 8">
            <a:extLst>
              <a:ext uri="{FF2B5EF4-FFF2-40B4-BE49-F238E27FC236}">
                <a16:creationId xmlns:a16="http://schemas.microsoft.com/office/drawing/2014/main" id="{262CF4CE-2F4A-8F76-82B8-5E8E6FD5CB7A}"/>
              </a:ext>
            </a:extLst>
          </p:cNvPr>
          <p:cNvSpPr txBox="1"/>
          <p:nvPr/>
        </p:nvSpPr>
        <p:spPr>
          <a:xfrm>
            <a:off x="364242" y="5879523"/>
            <a:ext cx="3706807" cy="861774"/>
          </a:xfrm>
          <a:prstGeom prst="rect">
            <a:avLst/>
          </a:prstGeom>
          <a:noFill/>
        </p:spPr>
        <p:txBody>
          <a:bodyPr wrap="square">
            <a:spAutoFit/>
          </a:bodyPr>
          <a:lstStyle/>
          <a:p>
            <a:pPr algn="ctr"/>
            <a:r>
              <a:rPr lang="en-US" sz="1000" dirty="0" err="1"/>
              <a:t>Sirēna</a:t>
            </a:r>
            <a:r>
              <a:rPr lang="en-US" sz="1000" dirty="0"/>
              <a:t> un </a:t>
            </a:r>
            <a:r>
              <a:rPr lang="en-US" sz="1000" dirty="0" err="1"/>
              <a:t>kentaurs</a:t>
            </a:r>
            <a:r>
              <a:rPr lang="lv-LV" sz="1000" dirty="0"/>
              <a:t>,</a:t>
            </a:r>
            <a:endParaRPr lang="en-US" sz="1000" dirty="0"/>
          </a:p>
          <a:p>
            <a:pPr algn="ctr"/>
            <a:r>
              <a:rPr lang="lv-LV" sz="1000" dirty="0"/>
              <a:t>autors ne</a:t>
            </a:r>
            <a:r>
              <a:rPr lang="en-US" sz="1000" dirty="0" err="1"/>
              <a:t>zināms</a:t>
            </a:r>
            <a:r>
              <a:rPr lang="lv-LV" sz="1000" dirty="0"/>
              <a:t>, ap</a:t>
            </a:r>
            <a:r>
              <a:rPr lang="en-US" sz="1000" dirty="0"/>
              <a:t> 1270. </a:t>
            </a:r>
            <a:r>
              <a:rPr lang="en-US" sz="1000" dirty="0" err="1"/>
              <a:t>gadu</a:t>
            </a:r>
            <a:r>
              <a:rPr lang="lv-LV" sz="1000" dirty="0"/>
              <a:t>, </a:t>
            </a:r>
            <a:r>
              <a:rPr lang="en-US" sz="1000" dirty="0" err="1"/>
              <a:t>Francija</a:t>
            </a:r>
            <a:r>
              <a:rPr lang="en-US" sz="1000" dirty="0"/>
              <a:t> (</a:t>
            </a:r>
            <a:r>
              <a:rPr lang="en-US" sz="1000" dirty="0" err="1"/>
              <a:t>agrāk</a:t>
            </a:r>
            <a:r>
              <a:rPr lang="en-US" sz="1000" dirty="0"/>
              <a:t> </a:t>
            </a:r>
            <a:r>
              <a:rPr lang="en-US" sz="1000" dirty="0" err="1"/>
              <a:t>Flandrija</a:t>
            </a:r>
            <a:r>
              <a:rPr lang="en-US" sz="1000" dirty="0"/>
              <a:t>)</a:t>
            </a:r>
            <a:r>
              <a:rPr lang="lv-LV" sz="1000" dirty="0"/>
              <a:t>, </a:t>
            </a:r>
            <a:r>
              <a:rPr lang="en-US" sz="1000" dirty="0" err="1"/>
              <a:t>izmēri</a:t>
            </a:r>
            <a:r>
              <a:rPr lang="en-US" sz="1000" dirty="0"/>
              <a:t>: </a:t>
            </a:r>
            <a:r>
              <a:rPr lang="lv-LV" sz="1000" dirty="0"/>
              <a:t>l</a:t>
            </a:r>
            <a:r>
              <a:rPr lang="en-US" sz="1000" dirty="0" err="1"/>
              <a:t>apa</a:t>
            </a:r>
            <a:r>
              <a:rPr lang="en-US" sz="1000" dirty="0"/>
              <a:t>: 19,1 × 14,3 cm</a:t>
            </a:r>
            <a:r>
              <a:rPr lang="lv-LV" sz="1000" dirty="0"/>
              <a:t>, </a:t>
            </a:r>
          </a:p>
          <a:p>
            <a:pPr algn="ctr"/>
            <a:r>
              <a:rPr lang="lv-LV" sz="1000" dirty="0"/>
              <a:t>t</a:t>
            </a:r>
            <a:r>
              <a:rPr lang="en-US" sz="1000" dirty="0" err="1"/>
              <a:t>empera</a:t>
            </a:r>
            <a:r>
              <a:rPr lang="lv-LV" sz="1000" dirty="0"/>
              <a:t>s</a:t>
            </a:r>
            <a:r>
              <a:rPr lang="en-US" sz="1000" dirty="0"/>
              <a:t> </a:t>
            </a:r>
            <a:r>
              <a:rPr lang="en-US" sz="1000" dirty="0" err="1"/>
              <a:t>krāsas</a:t>
            </a:r>
            <a:r>
              <a:rPr lang="en-US" sz="1000" dirty="0"/>
              <a:t>, </a:t>
            </a:r>
            <a:r>
              <a:rPr lang="en-US" sz="1000" dirty="0" err="1"/>
              <a:t>zelta</a:t>
            </a:r>
            <a:r>
              <a:rPr lang="en-US" sz="1000" dirty="0"/>
              <a:t> </a:t>
            </a:r>
            <a:r>
              <a:rPr lang="en-US" sz="1000" dirty="0" err="1"/>
              <a:t>lapa</a:t>
            </a:r>
            <a:r>
              <a:rPr lang="en-US" sz="1000" dirty="0"/>
              <a:t> un </a:t>
            </a:r>
            <a:r>
              <a:rPr lang="en-US" sz="1000" dirty="0" err="1"/>
              <a:t>tinte</a:t>
            </a:r>
            <a:r>
              <a:rPr lang="en-US" sz="1000" dirty="0"/>
              <a:t> </a:t>
            </a:r>
            <a:r>
              <a:rPr lang="en-US" sz="1000" dirty="0" err="1"/>
              <a:t>uz</a:t>
            </a:r>
            <a:r>
              <a:rPr lang="en-US" sz="1000" dirty="0"/>
              <a:t> </a:t>
            </a:r>
            <a:r>
              <a:rPr lang="en-US" sz="1000" dirty="0" err="1"/>
              <a:t>pergamenta</a:t>
            </a:r>
            <a:endParaRPr lang="lv-LV" sz="1000" dirty="0"/>
          </a:p>
          <a:p>
            <a:pPr algn="ctr"/>
            <a:endParaRPr lang="en-US" sz="1000" dirty="0"/>
          </a:p>
        </p:txBody>
      </p:sp>
      <p:pic>
        <p:nvPicPr>
          <p:cNvPr id="17" name="Picture 16" descr="A painting of a person and a boat on a fish&#10;&#10;Description automatically generated">
            <a:extLst>
              <a:ext uri="{FF2B5EF4-FFF2-40B4-BE49-F238E27FC236}">
                <a16:creationId xmlns:a16="http://schemas.microsoft.com/office/drawing/2014/main" id="{BE23F0B0-57A3-D26E-4F7C-E4E2EA55856B}"/>
              </a:ext>
            </a:extLst>
          </p:cNvPr>
          <p:cNvPicPr>
            <a:picLocks noChangeAspect="1"/>
          </p:cNvPicPr>
          <p:nvPr/>
        </p:nvPicPr>
        <p:blipFill rotWithShape="1">
          <a:blip r:embed="rId3">
            <a:extLst>
              <a:ext uri="{28A0092B-C50C-407E-A947-70E740481C1C}">
                <a14:useLocalDpi xmlns:a14="http://schemas.microsoft.com/office/drawing/2010/main" val="0"/>
              </a:ext>
            </a:extLst>
          </a:blip>
          <a:srcRect l="8861" t="660" r="662" b="10211"/>
          <a:stretch/>
        </p:blipFill>
        <p:spPr>
          <a:xfrm>
            <a:off x="7825539" y="-12939"/>
            <a:ext cx="4366462" cy="5749466"/>
          </a:xfrm>
          <a:prstGeom prst="rect">
            <a:avLst/>
          </a:prstGeom>
        </p:spPr>
      </p:pic>
      <p:sp>
        <p:nvSpPr>
          <p:cNvPr id="31" name="TextBox 30">
            <a:extLst>
              <a:ext uri="{FF2B5EF4-FFF2-40B4-BE49-F238E27FC236}">
                <a16:creationId xmlns:a16="http://schemas.microsoft.com/office/drawing/2014/main" id="{615A42E0-E284-B626-0822-D05181E70C4A}"/>
              </a:ext>
            </a:extLst>
          </p:cNvPr>
          <p:cNvSpPr txBox="1"/>
          <p:nvPr/>
        </p:nvSpPr>
        <p:spPr>
          <a:xfrm>
            <a:off x="8417418" y="5887135"/>
            <a:ext cx="3518945" cy="877163"/>
          </a:xfrm>
          <a:prstGeom prst="rect">
            <a:avLst/>
          </a:prstGeom>
          <a:noFill/>
        </p:spPr>
        <p:txBody>
          <a:bodyPr wrap="square">
            <a:spAutoFit/>
          </a:bodyPr>
          <a:lstStyle/>
          <a:p>
            <a:pPr algn="ctr"/>
            <a:r>
              <a:rPr lang="en-US" sz="1000" dirty="0"/>
              <a:t>Divi </a:t>
            </a:r>
            <a:r>
              <a:rPr lang="en-US" sz="1000" dirty="0" err="1"/>
              <a:t>zvejnieki</a:t>
            </a:r>
            <a:r>
              <a:rPr lang="en-US" sz="1000" dirty="0"/>
              <a:t> </a:t>
            </a:r>
            <a:r>
              <a:rPr lang="en-US" sz="1000" dirty="0" err="1"/>
              <a:t>uz</a:t>
            </a:r>
            <a:r>
              <a:rPr lang="en-US" sz="1000" dirty="0"/>
              <a:t> </a:t>
            </a:r>
            <a:r>
              <a:rPr lang="en-US" sz="1000" dirty="0" err="1"/>
              <a:t>jūras</a:t>
            </a:r>
            <a:r>
              <a:rPr lang="en-US" sz="1000" dirty="0"/>
              <a:t> </a:t>
            </a:r>
            <a:r>
              <a:rPr lang="en-US" sz="1000" dirty="0" err="1"/>
              <a:t>radības</a:t>
            </a:r>
            <a:r>
              <a:rPr lang="lv-LV" sz="1000" dirty="0"/>
              <a:t>,</a:t>
            </a:r>
          </a:p>
          <a:p>
            <a:pPr algn="ctr"/>
            <a:r>
              <a:rPr lang="lv-LV" sz="1000" dirty="0"/>
              <a:t>autors ne</a:t>
            </a:r>
            <a:r>
              <a:rPr lang="en-US" sz="1000" dirty="0" err="1"/>
              <a:t>zināms</a:t>
            </a:r>
            <a:r>
              <a:rPr lang="lv-LV" sz="1000" dirty="0"/>
              <a:t>, ap</a:t>
            </a:r>
            <a:r>
              <a:rPr lang="en-US" sz="1000" dirty="0"/>
              <a:t> 1270. </a:t>
            </a:r>
            <a:r>
              <a:rPr lang="en-US" sz="1000" dirty="0" err="1"/>
              <a:t>gadu</a:t>
            </a:r>
            <a:r>
              <a:rPr lang="lv-LV" sz="1000" dirty="0"/>
              <a:t>, </a:t>
            </a:r>
            <a:r>
              <a:rPr lang="en-US" sz="1000" dirty="0" err="1"/>
              <a:t>Francija</a:t>
            </a:r>
            <a:r>
              <a:rPr lang="en-US" sz="1000" dirty="0"/>
              <a:t> (</a:t>
            </a:r>
            <a:r>
              <a:rPr lang="en-US" sz="1000" dirty="0" err="1"/>
              <a:t>agrāk</a:t>
            </a:r>
            <a:r>
              <a:rPr lang="en-US" sz="1000" dirty="0"/>
              <a:t> </a:t>
            </a:r>
            <a:r>
              <a:rPr lang="en-US" sz="1000" dirty="0" err="1"/>
              <a:t>Flandrija</a:t>
            </a:r>
            <a:r>
              <a:rPr lang="en-US" sz="1000" dirty="0"/>
              <a:t>)</a:t>
            </a:r>
            <a:r>
              <a:rPr lang="lv-LV" sz="1000" dirty="0"/>
              <a:t>, </a:t>
            </a:r>
            <a:r>
              <a:rPr lang="en-US" sz="1000" dirty="0" err="1"/>
              <a:t>izmēri</a:t>
            </a:r>
            <a:r>
              <a:rPr lang="en-US" sz="1000" dirty="0"/>
              <a:t>: </a:t>
            </a:r>
            <a:r>
              <a:rPr lang="lv-LV" sz="1000" dirty="0"/>
              <a:t>l</a:t>
            </a:r>
            <a:r>
              <a:rPr lang="en-US" sz="1000" dirty="0" err="1"/>
              <a:t>apa</a:t>
            </a:r>
            <a:r>
              <a:rPr lang="en-US" sz="1000" dirty="0"/>
              <a:t>: 19,1 × 14,3 cm</a:t>
            </a:r>
            <a:r>
              <a:rPr lang="lv-LV" sz="1000" dirty="0"/>
              <a:t>, </a:t>
            </a:r>
          </a:p>
          <a:p>
            <a:pPr algn="ctr"/>
            <a:r>
              <a:rPr lang="lv-LV" sz="1000" dirty="0"/>
              <a:t>t</a:t>
            </a:r>
            <a:r>
              <a:rPr lang="en-US" sz="1000" dirty="0" err="1"/>
              <a:t>empera</a:t>
            </a:r>
            <a:r>
              <a:rPr lang="lv-LV" sz="1000" dirty="0"/>
              <a:t>s</a:t>
            </a:r>
            <a:r>
              <a:rPr lang="en-US" sz="1000" dirty="0"/>
              <a:t> </a:t>
            </a:r>
            <a:r>
              <a:rPr lang="en-US" sz="1000" dirty="0" err="1"/>
              <a:t>krāsas</a:t>
            </a:r>
            <a:r>
              <a:rPr lang="en-US" sz="1000" dirty="0"/>
              <a:t>, </a:t>
            </a:r>
            <a:r>
              <a:rPr lang="en-US" sz="1000" dirty="0" err="1"/>
              <a:t>zelta</a:t>
            </a:r>
            <a:r>
              <a:rPr lang="en-US" sz="1000" dirty="0"/>
              <a:t> </a:t>
            </a:r>
            <a:r>
              <a:rPr lang="en-US" sz="1000" dirty="0" err="1"/>
              <a:t>lapa</a:t>
            </a:r>
            <a:r>
              <a:rPr lang="en-US" sz="1000" dirty="0"/>
              <a:t> un </a:t>
            </a:r>
            <a:r>
              <a:rPr lang="en-US" sz="1000" dirty="0" err="1"/>
              <a:t>tinte</a:t>
            </a:r>
            <a:r>
              <a:rPr lang="en-US" sz="1000" dirty="0"/>
              <a:t> </a:t>
            </a:r>
            <a:r>
              <a:rPr lang="en-US" sz="1000" dirty="0" err="1"/>
              <a:t>uz</a:t>
            </a:r>
            <a:r>
              <a:rPr lang="en-US" sz="1000" dirty="0"/>
              <a:t> </a:t>
            </a:r>
            <a:r>
              <a:rPr lang="en-US" sz="1000" dirty="0" err="1"/>
              <a:t>pergamenta</a:t>
            </a:r>
            <a:endParaRPr lang="lv-LV" sz="1000" dirty="0"/>
          </a:p>
          <a:p>
            <a:pPr algn="ctr"/>
            <a:endParaRPr lang="en-US" sz="1100" dirty="0"/>
          </a:p>
        </p:txBody>
      </p:sp>
      <p:pic>
        <p:nvPicPr>
          <p:cNvPr id="33" name="Picture 32" descr="A page with text and pictures of animals&#10;&#10;Description automatically generated">
            <a:extLst>
              <a:ext uri="{FF2B5EF4-FFF2-40B4-BE49-F238E27FC236}">
                <a16:creationId xmlns:a16="http://schemas.microsoft.com/office/drawing/2014/main" id="{884F143E-4B57-5AA4-6A18-F4778C964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943" y="10646"/>
            <a:ext cx="3735399" cy="5711547"/>
          </a:xfrm>
          <a:prstGeom prst="rect">
            <a:avLst/>
          </a:prstGeom>
        </p:spPr>
      </p:pic>
      <p:sp>
        <p:nvSpPr>
          <p:cNvPr id="35" name="TextBox 34">
            <a:extLst>
              <a:ext uri="{FF2B5EF4-FFF2-40B4-BE49-F238E27FC236}">
                <a16:creationId xmlns:a16="http://schemas.microsoft.com/office/drawing/2014/main" id="{C4D7F4D3-1E62-CC05-DE6B-E104366D0A45}"/>
              </a:ext>
            </a:extLst>
          </p:cNvPr>
          <p:cNvSpPr txBox="1"/>
          <p:nvPr/>
        </p:nvSpPr>
        <p:spPr>
          <a:xfrm>
            <a:off x="4862508" y="5877627"/>
            <a:ext cx="3075987" cy="861774"/>
          </a:xfrm>
          <a:prstGeom prst="rect">
            <a:avLst/>
          </a:prstGeom>
          <a:noFill/>
        </p:spPr>
        <p:txBody>
          <a:bodyPr wrap="square">
            <a:spAutoFit/>
          </a:bodyPr>
          <a:lstStyle/>
          <a:p>
            <a:pPr algn="ctr"/>
            <a:r>
              <a:rPr lang="en-US" sz="1000" dirty="0" err="1"/>
              <a:t>Nortamberlendas</a:t>
            </a:r>
            <a:r>
              <a:rPr lang="en-US" sz="1000" dirty="0"/>
              <a:t> </a:t>
            </a:r>
            <a:r>
              <a:rPr lang="en-US" sz="1000" dirty="0" err="1"/>
              <a:t>bestiārijs</a:t>
            </a:r>
            <a:r>
              <a:rPr lang="lv-LV" sz="1000" dirty="0"/>
              <a:t>,</a:t>
            </a:r>
            <a:endParaRPr lang="en-US" sz="1000" dirty="0"/>
          </a:p>
          <a:p>
            <a:pPr algn="ctr"/>
            <a:r>
              <a:rPr lang="lv-LV" sz="1000" dirty="0"/>
              <a:t>a</a:t>
            </a:r>
            <a:r>
              <a:rPr lang="en-US" sz="1000" dirty="0" err="1"/>
              <a:t>uto</a:t>
            </a:r>
            <a:r>
              <a:rPr lang="lv-LV" sz="1000" dirty="0" err="1"/>
              <a:t>rs</a:t>
            </a:r>
            <a:r>
              <a:rPr lang="lv-LV" sz="1000" dirty="0"/>
              <a:t> n</a:t>
            </a:r>
            <a:r>
              <a:rPr lang="en-US" sz="1000" dirty="0" err="1"/>
              <a:t>ezināms</a:t>
            </a:r>
            <a:r>
              <a:rPr lang="lv-LV" sz="1000" dirty="0"/>
              <a:t>,</a:t>
            </a:r>
            <a:r>
              <a:rPr lang="en-US" sz="1000" dirty="0"/>
              <a:t> ap 1250. - 1260. </a:t>
            </a:r>
            <a:r>
              <a:rPr lang="en-US" sz="1000" dirty="0" err="1"/>
              <a:t>gadu</a:t>
            </a:r>
            <a:r>
              <a:rPr lang="lv-LV" sz="1000" dirty="0"/>
              <a:t>,</a:t>
            </a:r>
            <a:endParaRPr lang="en-US" sz="1000" dirty="0"/>
          </a:p>
          <a:p>
            <a:pPr algn="ctr"/>
            <a:r>
              <a:rPr lang="en-US" sz="1000" dirty="0" err="1"/>
              <a:t>Anglija</a:t>
            </a:r>
            <a:r>
              <a:rPr lang="lv-LV" sz="1000" dirty="0"/>
              <a:t>,</a:t>
            </a:r>
            <a:endParaRPr lang="en-US" sz="1000" dirty="0"/>
          </a:p>
          <a:p>
            <a:pPr algn="ctr"/>
            <a:r>
              <a:rPr lang="en-US" sz="1000" dirty="0"/>
              <a:t>21 x 15.7 cm</a:t>
            </a:r>
            <a:r>
              <a:rPr lang="lv-LV" sz="1000" dirty="0"/>
              <a:t>,</a:t>
            </a:r>
            <a:endParaRPr lang="en-US" sz="1000" dirty="0"/>
          </a:p>
          <a:p>
            <a:pPr algn="ctr"/>
            <a:r>
              <a:rPr lang="en-US" sz="1000" dirty="0"/>
              <a:t> </a:t>
            </a:r>
            <a:r>
              <a:rPr lang="en-US" sz="1000" dirty="0" err="1"/>
              <a:t>tinte</a:t>
            </a:r>
            <a:r>
              <a:rPr lang="en-US" sz="1000" dirty="0"/>
              <a:t> </a:t>
            </a:r>
            <a:r>
              <a:rPr lang="en-US" sz="1000" dirty="0" err="1"/>
              <a:t>uz</a:t>
            </a:r>
            <a:r>
              <a:rPr lang="en-US" sz="1000" dirty="0"/>
              <a:t> </a:t>
            </a:r>
            <a:r>
              <a:rPr lang="en-US" sz="1000" dirty="0" err="1"/>
              <a:t>pergamenta</a:t>
            </a:r>
            <a:r>
              <a:rPr lang="en-US" sz="1000" dirty="0"/>
              <a:t>, </a:t>
            </a:r>
            <a:r>
              <a:rPr lang="en-US" sz="1000" dirty="0" err="1"/>
              <a:t>pārklāta</a:t>
            </a:r>
            <a:r>
              <a:rPr lang="en-US" sz="1000" dirty="0"/>
              <a:t> </a:t>
            </a:r>
            <a:r>
              <a:rPr lang="en-US" sz="1000" dirty="0" err="1"/>
              <a:t>ar</a:t>
            </a:r>
            <a:r>
              <a:rPr lang="en-US" sz="1000" dirty="0"/>
              <a:t> </a:t>
            </a:r>
            <a:r>
              <a:rPr lang="lv-LV" sz="1000" dirty="0"/>
              <a:t>Marokas </a:t>
            </a:r>
            <a:r>
              <a:rPr lang="en-US" sz="1000" dirty="0" err="1"/>
              <a:t>sarkan</a:t>
            </a:r>
            <a:r>
              <a:rPr lang="lv-LV" sz="1000" dirty="0"/>
              <a:t>o</a:t>
            </a:r>
            <a:endParaRPr lang="en-US" sz="1000" dirty="0"/>
          </a:p>
        </p:txBody>
      </p:sp>
    </p:spTree>
    <p:extLst>
      <p:ext uri="{BB962C8B-B14F-4D97-AF65-F5344CB8AC3E}">
        <p14:creationId xmlns:p14="http://schemas.microsoft.com/office/powerpoint/2010/main" val="176547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90E858-D15B-1CC5-781F-DA1C6B005922}"/>
              </a:ext>
            </a:extLst>
          </p:cNvPr>
          <p:cNvSpPr txBox="1"/>
          <p:nvPr/>
        </p:nvSpPr>
        <p:spPr>
          <a:xfrm>
            <a:off x="587512" y="397658"/>
            <a:ext cx="4907723" cy="6340197"/>
          </a:xfrm>
          <a:prstGeom prst="rect">
            <a:avLst/>
          </a:prstGeom>
          <a:noFill/>
        </p:spPr>
        <p:txBody>
          <a:bodyPr wrap="square">
            <a:spAutoFit/>
          </a:bodyPr>
          <a:lstStyle/>
          <a:p>
            <a:r>
              <a:rPr lang="lv-LV" sz="1600" i="0" dirty="0">
                <a:solidFill>
                  <a:srgbClr val="4E4E3F"/>
                </a:solidFill>
                <a:effectLst/>
                <a:latin typeface="Calibri" panose="020F0502020204030204" pitchFamily="34" charset="0"/>
                <a:cs typeface="Calibri" panose="020F0502020204030204" pitchFamily="34" charset="0"/>
              </a:rPr>
              <a:t> </a:t>
            </a:r>
            <a:r>
              <a:rPr lang="lv-LV" sz="1400" i="0" dirty="0">
                <a:solidFill>
                  <a:schemeClr val="bg1">
                    <a:lumMod val="85000"/>
                  </a:schemeClr>
                </a:solidFill>
                <a:effectLst/>
                <a:latin typeface="Calibri" panose="020F0502020204030204" pitchFamily="34" charset="0"/>
                <a:cs typeface="Calibri" panose="020F0502020204030204" pitchFamily="34" charset="0"/>
              </a:rPr>
              <a:t>Par Eiropas grāmatu mākslas centru šajā laikā kļuva Parīze, uz to tiecās izcilākie grāmatu pārrakstītāji, iesējēji, miniatūru mākslinieki.</a:t>
            </a:r>
          </a:p>
          <a:p>
            <a:r>
              <a:rPr lang="lv-LV" sz="1600" i="0" dirty="0">
                <a:solidFill>
                  <a:schemeClr val="accent1">
                    <a:lumMod val="60000"/>
                    <a:lumOff val="40000"/>
                  </a:schemeClr>
                </a:solidFill>
                <a:effectLst/>
                <a:latin typeface="Calibri" panose="020F0502020204030204" pitchFamily="34" charset="0"/>
                <a:cs typeface="Calibri" panose="020F0502020204030204" pitchFamily="34" charset="0"/>
              </a:rPr>
              <a:t> Vieni no izcilākajiem viduslaiku miniatūristiem bija brāļi </a:t>
            </a:r>
            <a:r>
              <a:rPr lang="lv-LV" sz="1600" i="0" dirty="0" err="1">
                <a:solidFill>
                  <a:schemeClr val="accent1">
                    <a:lumMod val="60000"/>
                    <a:lumOff val="40000"/>
                  </a:schemeClr>
                </a:solidFill>
                <a:effectLst/>
                <a:latin typeface="Calibri" panose="020F0502020204030204" pitchFamily="34" charset="0"/>
                <a:cs typeface="Calibri" panose="020F0502020204030204" pitchFamily="34" charset="0"/>
              </a:rPr>
              <a:t>Limburgi</a:t>
            </a:r>
            <a:r>
              <a:rPr lang="lv-LV" sz="1600" i="0" dirty="0">
                <a:solidFill>
                  <a:schemeClr val="accent1">
                    <a:lumMod val="60000"/>
                    <a:lumOff val="40000"/>
                  </a:schemeClr>
                </a:solidFill>
                <a:effectLst/>
                <a:latin typeface="Calibri" panose="020F0502020204030204" pitchFamily="34" charset="0"/>
                <a:cs typeface="Calibri" panose="020F0502020204030204" pitchFamily="34" charset="0"/>
              </a:rPr>
              <a:t>. Viņu izcilāko darbu "</a:t>
            </a:r>
            <a:r>
              <a:rPr lang="lv-LV" sz="1600" i="0" dirty="0" err="1">
                <a:solidFill>
                  <a:schemeClr val="accent1">
                    <a:lumMod val="60000"/>
                    <a:lumOff val="40000"/>
                  </a:schemeClr>
                </a:solidFill>
                <a:effectLst/>
                <a:latin typeface="Calibri" panose="020F0502020204030204" pitchFamily="34" charset="0"/>
                <a:cs typeface="Calibri" panose="020F0502020204030204" pitchFamily="34" charset="0"/>
              </a:rPr>
              <a:t>Berī</a:t>
            </a:r>
            <a:r>
              <a:rPr lang="lv-LV" sz="1600" i="0" dirty="0">
                <a:solidFill>
                  <a:schemeClr val="accent1">
                    <a:lumMod val="60000"/>
                    <a:lumOff val="40000"/>
                  </a:schemeClr>
                </a:solidFill>
                <a:effectLst/>
                <a:latin typeface="Calibri" panose="020F0502020204030204" pitchFamily="34" charset="0"/>
                <a:cs typeface="Calibri" panose="020F0502020204030204" pitchFamily="34" charset="0"/>
              </a:rPr>
              <a:t> hercoga bagātīgo stundu grāmata" (ap 1416. gadu) nereti dēvē par gotikas "Gulbja dziesmu" (skaistāko izskaņu) - tajā spilgti atspoguļojas bruņinieku kultūras neatkārtojamais burvīgums. 12 kalendāra lapās brāļi </a:t>
            </a:r>
            <a:r>
              <a:rPr lang="lv-LV" sz="1600" i="0" dirty="0" err="1">
                <a:solidFill>
                  <a:schemeClr val="accent1">
                    <a:lumMod val="60000"/>
                    <a:lumOff val="40000"/>
                  </a:schemeClr>
                </a:solidFill>
                <a:effectLst/>
                <a:latin typeface="Calibri" panose="020F0502020204030204" pitchFamily="34" charset="0"/>
                <a:cs typeface="Calibri" panose="020F0502020204030204" pitchFamily="34" charset="0"/>
              </a:rPr>
              <a:t>Limburgi</a:t>
            </a:r>
            <a:r>
              <a:rPr lang="lv-LV" sz="1600" i="0" dirty="0">
                <a:solidFill>
                  <a:schemeClr val="accent1">
                    <a:lumMod val="60000"/>
                    <a:lumOff val="40000"/>
                  </a:schemeClr>
                </a:solidFill>
                <a:effectLst/>
                <a:latin typeface="Calibri" panose="020F0502020204030204" pitchFamily="34" charset="0"/>
                <a:cs typeface="Calibri" panose="020F0502020204030204" pitchFamily="34" charset="0"/>
              </a:rPr>
              <a:t> attēloja dažādas gadalaika maiņas noskaņas. Katras lapas augšdaļā atradās saule un attiecīgā laika perioda zodiaka zīme. </a:t>
            </a:r>
            <a:endParaRPr lang="lv-LV" sz="1600" dirty="0">
              <a:solidFill>
                <a:schemeClr val="accent1">
                  <a:lumMod val="60000"/>
                  <a:lumOff val="40000"/>
                </a:schemeClr>
              </a:solidFill>
              <a:latin typeface="Calibri" panose="020F0502020204030204" pitchFamily="34" charset="0"/>
              <a:cs typeface="Calibri" panose="020F0502020204030204" pitchFamily="34" charset="0"/>
            </a:endParaRPr>
          </a:p>
          <a:p>
            <a:r>
              <a:rPr lang="lv-LV" sz="1400" i="0" dirty="0">
                <a:solidFill>
                  <a:schemeClr val="bg1">
                    <a:lumMod val="85000"/>
                  </a:schemeClr>
                </a:solidFill>
                <a:effectLst/>
                <a:latin typeface="Calibri" panose="020F0502020204030204" pitchFamily="34" charset="0"/>
                <a:cs typeface="Calibri" panose="020F0502020204030204" pitchFamily="34" charset="0"/>
              </a:rPr>
              <a:t> Visām miniatūrām raksturīgas bagātīgas detaļas. Ilustrācijās arī vēsturiski precīzi tiek attēlota kāda katedrāle vai rātsnams, par dažām ēkām šīs ilustrācijas ir vienīgā saglabājusies vizuālā liecība. </a:t>
            </a:r>
          </a:p>
          <a:p>
            <a:r>
              <a:rPr lang="lv-LV" sz="1400" i="0" dirty="0">
                <a:solidFill>
                  <a:schemeClr val="bg1">
                    <a:lumMod val="85000"/>
                  </a:schemeClr>
                </a:solidFill>
                <a:effectLst/>
                <a:latin typeface="Calibri" panose="020F0502020204030204" pitchFamily="34" charset="0"/>
                <a:cs typeface="Calibri" panose="020F0502020204030204" pitchFamily="34" charset="0"/>
              </a:rPr>
              <a:t>Brāļi </a:t>
            </a:r>
            <a:r>
              <a:rPr lang="lv-LV" sz="1400" i="0" dirty="0" err="1">
                <a:solidFill>
                  <a:schemeClr val="bg1">
                    <a:lumMod val="85000"/>
                  </a:schemeClr>
                </a:solidFill>
                <a:effectLst/>
                <a:latin typeface="Calibri" panose="020F0502020204030204" pitchFamily="34" charset="0"/>
                <a:cs typeface="Calibri" panose="020F0502020204030204" pitchFamily="34" charset="0"/>
              </a:rPr>
              <a:t>Limburgi</a:t>
            </a:r>
            <a:r>
              <a:rPr lang="lv-LV" sz="1400" i="0" dirty="0">
                <a:solidFill>
                  <a:schemeClr val="bg1">
                    <a:lumMod val="85000"/>
                  </a:schemeClr>
                </a:solidFill>
                <a:effectLst/>
                <a:latin typeface="Calibri" panose="020F0502020204030204" pitchFamily="34" charset="0"/>
                <a:cs typeface="Calibri" panose="020F0502020204030204" pitchFamily="34" charset="0"/>
              </a:rPr>
              <a:t> "</a:t>
            </a:r>
            <a:r>
              <a:rPr lang="lv-LV" sz="1400" i="0" dirty="0" err="1">
                <a:solidFill>
                  <a:schemeClr val="bg1">
                    <a:lumMod val="85000"/>
                  </a:schemeClr>
                </a:solidFill>
                <a:effectLst/>
                <a:latin typeface="Calibri" panose="020F0502020204030204" pitchFamily="34" charset="0"/>
                <a:cs typeface="Calibri" panose="020F0502020204030204" pitchFamily="34" charset="0"/>
              </a:rPr>
              <a:t>Berī</a:t>
            </a:r>
            <a:r>
              <a:rPr lang="lv-LV" sz="1400" i="0" dirty="0">
                <a:solidFill>
                  <a:schemeClr val="bg1">
                    <a:lumMod val="85000"/>
                  </a:schemeClr>
                </a:solidFill>
                <a:effectLst/>
                <a:latin typeface="Calibri" panose="020F0502020204030204" pitchFamily="34" charset="0"/>
                <a:cs typeface="Calibri" panose="020F0502020204030204" pitchFamily="34" charset="0"/>
              </a:rPr>
              <a:t> hercoga bagātīgo stundu grāmatā" dabu attēlo jau renesanses manierē:</a:t>
            </a:r>
          </a:p>
          <a:p>
            <a:pPr>
              <a:buFont typeface="Arial" panose="020B0604020202020204" pitchFamily="34" charset="0"/>
              <a:buChar char="•"/>
            </a:pPr>
            <a:r>
              <a:rPr lang="lv-LV" sz="1400" i="0" dirty="0">
                <a:solidFill>
                  <a:schemeClr val="bg1">
                    <a:lumMod val="85000"/>
                  </a:schemeClr>
                </a:solidFill>
                <a:effectLst/>
                <a:latin typeface="Calibri" panose="020F0502020204030204" pitchFamily="34" charset="0"/>
                <a:cs typeface="Calibri" panose="020F0502020204030204" pitchFamily="34" charset="0"/>
              </a:rPr>
              <a:t>viņu zīmēto cilvēku figūras met ēnas,</a:t>
            </a:r>
          </a:p>
          <a:p>
            <a:pPr>
              <a:buFont typeface="Arial" panose="020B0604020202020204" pitchFamily="34" charset="0"/>
              <a:buChar char="•"/>
            </a:pPr>
            <a:r>
              <a:rPr lang="lv-LV" sz="1400" i="0" dirty="0">
                <a:solidFill>
                  <a:schemeClr val="bg1">
                    <a:lumMod val="85000"/>
                  </a:schemeClr>
                </a:solidFill>
                <a:effectLst/>
                <a:latin typeface="Calibri" panose="020F0502020204030204" pitchFamily="34" charset="0"/>
                <a:cs typeface="Calibri" panose="020F0502020204030204" pitchFamily="34" charset="0"/>
              </a:rPr>
              <a:t>ainava pazūd tālē un priekšmeti attālinoties it kā kļūst mazāki un zaudē savas stingrās aprises,</a:t>
            </a:r>
          </a:p>
          <a:p>
            <a:pPr>
              <a:buFont typeface="Arial" panose="020B0604020202020204" pitchFamily="34" charset="0"/>
              <a:buChar char="•"/>
            </a:pPr>
            <a:r>
              <a:rPr lang="lv-LV" sz="1400" i="0" dirty="0">
                <a:solidFill>
                  <a:schemeClr val="bg1">
                    <a:lumMod val="85000"/>
                  </a:schemeClr>
                </a:solidFill>
                <a:effectLst/>
                <a:latin typeface="Calibri" panose="020F0502020204030204" pitchFamily="34" charset="0"/>
                <a:cs typeface="Calibri" panose="020F0502020204030204" pitchFamily="34" charset="0"/>
              </a:rPr>
              <a:t>pirmo reizi mākslas vēsturē mākslinieki sāk attēlot gaisa un gaismas perspektīvu.</a:t>
            </a:r>
          </a:p>
          <a:p>
            <a:r>
              <a:rPr lang="lv-LV" sz="1400" i="0" dirty="0">
                <a:solidFill>
                  <a:schemeClr val="bg1">
                    <a:lumMod val="85000"/>
                  </a:schemeClr>
                </a:solidFill>
                <a:effectLst/>
                <a:latin typeface="Calibri" panose="020F0502020204030204" pitchFamily="34" charset="0"/>
                <a:cs typeface="Calibri" panose="020F0502020204030204" pitchFamily="34" charset="0"/>
              </a:rPr>
              <a:t>Šī grāmata ir kā tilts, kuru viduslaiku māksla pavērš pretī renesansei.</a:t>
            </a:r>
          </a:p>
          <a:p>
            <a:pPr algn="l"/>
            <a:endParaRPr lang="lv-LV" b="0" i="0" dirty="0">
              <a:solidFill>
                <a:schemeClr val="bg1">
                  <a:lumMod val="85000"/>
                </a:schemeClr>
              </a:solidFill>
              <a:effectLst/>
              <a:latin typeface="Open Sans" panose="020B0606030504020204" pitchFamily="34" charset="0"/>
            </a:endParaRPr>
          </a:p>
          <a:p>
            <a:pPr algn="l"/>
            <a:r>
              <a:rPr lang="lv-LV" b="0" i="0" dirty="0">
                <a:solidFill>
                  <a:schemeClr val="bg1">
                    <a:lumMod val="85000"/>
                  </a:schemeClr>
                </a:solidFill>
                <a:effectLst/>
                <a:latin typeface="Open Sans" panose="020B0606030504020204" pitchFamily="34" charset="0"/>
              </a:rPr>
              <a:t> </a:t>
            </a:r>
            <a:endParaRPr lang="en-US" dirty="0">
              <a:solidFill>
                <a:schemeClr val="bg1">
                  <a:lumMod val="85000"/>
                </a:schemeClr>
              </a:solidFill>
            </a:endParaRPr>
          </a:p>
        </p:txBody>
      </p:sp>
      <p:sp>
        <p:nvSpPr>
          <p:cNvPr id="5" name="TextBox 4">
            <a:extLst>
              <a:ext uri="{FF2B5EF4-FFF2-40B4-BE49-F238E27FC236}">
                <a16:creationId xmlns:a16="http://schemas.microsoft.com/office/drawing/2014/main" id="{D28570E8-0110-9874-775C-33F122FCB612}"/>
              </a:ext>
            </a:extLst>
          </p:cNvPr>
          <p:cNvSpPr txBox="1"/>
          <p:nvPr/>
        </p:nvSpPr>
        <p:spPr>
          <a:xfrm>
            <a:off x="5906049" y="5032045"/>
            <a:ext cx="2240756" cy="1277273"/>
          </a:xfrm>
          <a:prstGeom prst="rect">
            <a:avLst/>
          </a:prstGeom>
          <a:noFill/>
        </p:spPr>
        <p:txBody>
          <a:bodyPr wrap="square">
            <a:spAutoFit/>
          </a:bodyPr>
          <a:lstStyle/>
          <a:p>
            <a:pPr algn="ctr"/>
            <a:r>
              <a:rPr lang="lv-LV" sz="1100" i="0" dirty="0">
                <a:solidFill>
                  <a:schemeClr val="bg1">
                    <a:lumMod val="95000"/>
                  </a:schemeClr>
                </a:solidFill>
                <a:effectLst/>
                <a:latin typeface="Calibri" panose="020F0502020204030204" pitchFamily="34" charset="0"/>
                <a:cs typeface="Calibri" panose="020F0502020204030204" pitchFamily="34" charset="0"/>
              </a:rPr>
              <a:t>Brāļu </a:t>
            </a:r>
            <a:r>
              <a:rPr lang="lv-LV" sz="1100" i="0" dirty="0" err="1">
                <a:solidFill>
                  <a:schemeClr val="bg1">
                    <a:lumMod val="95000"/>
                  </a:schemeClr>
                </a:solidFill>
                <a:effectLst/>
                <a:latin typeface="Calibri" panose="020F0502020204030204" pitchFamily="34" charset="0"/>
                <a:cs typeface="Calibri" panose="020F0502020204030204" pitchFamily="34" charset="0"/>
              </a:rPr>
              <a:t>Limburgu</a:t>
            </a:r>
            <a:r>
              <a:rPr lang="lv-LV" sz="1100" dirty="0">
                <a:solidFill>
                  <a:schemeClr val="bg1">
                    <a:lumMod val="95000"/>
                  </a:schemeClr>
                </a:solidFill>
                <a:latin typeface="Calibri" panose="020F0502020204030204" pitchFamily="34" charset="0"/>
                <a:cs typeface="Calibri" panose="020F0502020204030204" pitchFamily="34" charset="0"/>
              </a:rPr>
              <a:t> </a:t>
            </a:r>
            <a:r>
              <a:rPr lang="lv-LV" sz="1100" i="0" dirty="0" err="1">
                <a:solidFill>
                  <a:schemeClr val="bg1">
                    <a:lumMod val="95000"/>
                  </a:schemeClr>
                </a:solidFill>
                <a:effectLst/>
                <a:latin typeface="Calibri" panose="020F0502020204030204" pitchFamily="34" charset="0"/>
                <a:cs typeface="Calibri" panose="020F0502020204030204" pitchFamily="34" charset="0"/>
              </a:rPr>
              <a:t>miniatūra"Februāris</a:t>
            </a:r>
            <a:r>
              <a:rPr lang="lv-LV" sz="1100" i="0" dirty="0">
                <a:solidFill>
                  <a:schemeClr val="bg1">
                    <a:lumMod val="95000"/>
                  </a:schemeClr>
                </a:solidFill>
                <a:effectLst/>
                <a:latin typeface="Calibri" panose="020F0502020204030204" pitchFamily="34" charset="0"/>
                <a:cs typeface="Calibri" panose="020F0502020204030204" pitchFamily="34" charset="0"/>
              </a:rPr>
              <a:t>". " (ap 1416. gadu).</a:t>
            </a:r>
          </a:p>
          <a:p>
            <a:pPr algn="ctr"/>
            <a:r>
              <a:rPr lang="lv-LV" sz="1100" i="0" dirty="0">
                <a:solidFill>
                  <a:schemeClr val="bg1">
                    <a:lumMod val="95000"/>
                  </a:schemeClr>
                </a:solidFill>
                <a:effectLst/>
                <a:latin typeface="Calibri" panose="020F0502020204030204" pitchFamily="34" charset="0"/>
                <a:cs typeface="Calibri" panose="020F0502020204030204" pitchFamily="34" charset="0"/>
              </a:rPr>
              <a:t> Kā liecina attēls, tad tālāk redzams attiecīgajam laika periodam raksturīgais, - februārim - sniegota ainava, cilvēki darbā un sadzīvē.</a:t>
            </a:r>
          </a:p>
        </p:txBody>
      </p:sp>
      <p:pic>
        <p:nvPicPr>
          <p:cNvPr id="2" name="Picture 4">
            <a:extLst>
              <a:ext uri="{FF2B5EF4-FFF2-40B4-BE49-F238E27FC236}">
                <a16:creationId xmlns:a16="http://schemas.microsoft.com/office/drawing/2014/main" id="{C2F6B341-8A4D-2164-0E7B-D69118D00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469" y="397658"/>
            <a:ext cx="2680038" cy="4461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a:extLst>
              <a:ext uri="{FF2B5EF4-FFF2-40B4-BE49-F238E27FC236}">
                <a16:creationId xmlns:a16="http://schemas.microsoft.com/office/drawing/2014/main" id="{02C47038-BF43-51A4-EA72-37469B4AF1A6}"/>
              </a:ext>
            </a:extLst>
          </p:cNvPr>
          <p:cNvPicPr>
            <a:picLocks noChangeAspect="1"/>
          </p:cNvPicPr>
          <p:nvPr/>
        </p:nvPicPr>
        <p:blipFill rotWithShape="1">
          <a:blip r:embed="rId3">
            <a:extLst>
              <a:ext uri="{28A0092B-C50C-407E-A947-70E740481C1C}">
                <a14:useLocalDpi xmlns:a14="http://schemas.microsoft.com/office/drawing/2010/main"/>
              </a:ext>
            </a:extLst>
          </a:blip>
          <a:srcRect l="3346" t="4797" r="1628" b="3238"/>
          <a:stretch/>
        </p:blipFill>
        <p:spPr>
          <a:xfrm>
            <a:off x="8425467" y="397658"/>
            <a:ext cx="3476124" cy="4461566"/>
          </a:xfrm>
          <a:prstGeom prst="rect">
            <a:avLst/>
          </a:prstGeom>
        </p:spPr>
      </p:pic>
      <p:sp>
        <p:nvSpPr>
          <p:cNvPr id="7" name="TextBox 6">
            <a:extLst>
              <a:ext uri="{FF2B5EF4-FFF2-40B4-BE49-F238E27FC236}">
                <a16:creationId xmlns:a16="http://schemas.microsoft.com/office/drawing/2014/main" id="{E08B0181-2E5A-CDB5-2A8A-5493C89BFA73}"/>
              </a:ext>
            </a:extLst>
          </p:cNvPr>
          <p:cNvSpPr txBox="1"/>
          <p:nvPr/>
        </p:nvSpPr>
        <p:spPr>
          <a:xfrm>
            <a:off x="9439817" y="5321763"/>
            <a:ext cx="1657056" cy="954107"/>
          </a:xfrm>
          <a:prstGeom prst="rect">
            <a:avLst/>
          </a:prstGeom>
          <a:noFill/>
        </p:spPr>
        <p:txBody>
          <a:bodyPr wrap="none" rtlCol="0">
            <a:spAutoFit/>
          </a:bodyPr>
          <a:lstStyle/>
          <a:p>
            <a:pPr algn="ctr"/>
            <a:r>
              <a:rPr lang="lv-LV" sz="1400" dirty="0">
                <a:solidFill>
                  <a:schemeClr val="bg1">
                    <a:lumMod val="75000"/>
                  </a:schemeClr>
                </a:solidFill>
              </a:rPr>
              <a:t>Flāmu manuskripts. </a:t>
            </a:r>
          </a:p>
          <a:p>
            <a:pPr algn="ctr"/>
            <a:r>
              <a:rPr lang="lv-LV" sz="1400" dirty="0">
                <a:solidFill>
                  <a:schemeClr val="bg1">
                    <a:lumMod val="75000"/>
                  </a:schemeClr>
                </a:solidFill>
              </a:rPr>
              <a:t>«Februāris»</a:t>
            </a:r>
          </a:p>
          <a:p>
            <a:pPr algn="ctr"/>
            <a:r>
              <a:rPr lang="lv-LV" sz="1400" dirty="0" err="1">
                <a:solidFill>
                  <a:schemeClr val="bg1">
                    <a:lumMod val="75000"/>
                  </a:schemeClr>
                </a:solidFill>
              </a:rPr>
              <a:t>Grimani</a:t>
            </a:r>
            <a:r>
              <a:rPr lang="lv-LV" sz="1400" dirty="0">
                <a:solidFill>
                  <a:schemeClr val="bg1">
                    <a:lumMod val="75000"/>
                  </a:schemeClr>
                </a:solidFill>
              </a:rPr>
              <a:t> </a:t>
            </a:r>
            <a:r>
              <a:rPr lang="lv-LV" sz="1400" dirty="0" err="1">
                <a:solidFill>
                  <a:schemeClr val="bg1">
                    <a:lumMod val="75000"/>
                  </a:schemeClr>
                </a:solidFill>
              </a:rPr>
              <a:t>breviārijs</a:t>
            </a:r>
            <a:r>
              <a:rPr lang="lv-LV" sz="1400" dirty="0">
                <a:solidFill>
                  <a:schemeClr val="bg1">
                    <a:lumMod val="75000"/>
                  </a:schemeClr>
                </a:solidFill>
              </a:rPr>
              <a:t>, </a:t>
            </a:r>
          </a:p>
          <a:p>
            <a:pPr algn="ctr"/>
            <a:r>
              <a:rPr lang="lv-LV" sz="1400" dirty="0">
                <a:solidFill>
                  <a:schemeClr val="bg1">
                    <a:lumMod val="75000"/>
                  </a:schemeClr>
                </a:solidFill>
              </a:rPr>
              <a:t>1515-1520</a:t>
            </a:r>
            <a:endParaRPr lang="en-US" sz="1400" dirty="0">
              <a:solidFill>
                <a:schemeClr val="bg1">
                  <a:lumMod val="75000"/>
                </a:schemeClr>
              </a:solidFill>
            </a:endParaRPr>
          </a:p>
        </p:txBody>
      </p:sp>
    </p:spTree>
    <p:extLst>
      <p:ext uri="{BB962C8B-B14F-4D97-AF65-F5344CB8AC3E}">
        <p14:creationId xmlns:p14="http://schemas.microsoft.com/office/powerpoint/2010/main" val="418860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078" name="Picture 6" descr="06_book_hours_may">
            <a:extLst>
              <a:ext uri="{FF2B5EF4-FFF2-40B4-BE49-F238E27FC236}">
                <a16:creationId xmlns:a16="http://schemas.microsoft.com/office/drawing/2014/main" id="{CD3C2647-8691-5878-5DCF-C6DBFAA970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0" r="2095" b="1929"/>
          <a:stretch/>
        </p:blipFill>
        <p:spPr bwMode="auto">
          <a:xfrm>
            <a:off x="4173276" y="-25253"/>
            <a:ext cx="3935343" cy="62773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DF0E275-7D60-3E4B-95EC-BE2E45649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92" y="0"/>
            <a:ext cx="3856521" cy="6277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A02AF6-43D3-2BB4-B2C4-EA01A2CC90FB}"/>
              </a:ext>
            </a:extLst>
          </p:cNvPr>
          <p:cNvSpPr txBox="1"/>
          <p:nvPr/>
        </p:nvSpPr>
        <p:spPr>
          <a:xfrm>
            <a:off x="150192" y="6252129"/>
            <a:ext cx="3750365" cy="461665"/>
          </a:xfrm>
          <a:prstGeom prst="rect">
            <a:avLst/>
          </a:prstGeom>
          <a:noFill/>
        </p:spPr>
        <p:txBody>
          <a:bodyPr wrap="square">
            <a:spAutoFit/>
          </a:bodyPr>
          <a:lstStyle/>
          <a:p>
            <a:pPr algn="ctr"/>
            <a:r>
              <a:rPr lang="en-US" sz="1200" dirty="0" err="1">
                <a:solidFill>
                  <a:schemeClr val="bg1">
                    <a:lumMod val="85000"/>
                  </a:schemeClr>
                </a:solidFill>
              </a:rPr>
              <a:t>Jūnijs</a:t>
            </a:r>
            <a:r>
              <a:rPr lang="en-US" sz="1200" dirty="0">
                <a:solidFill>
                  <a:schemeClr val="bg1">
                    <a:lumMod val="85000"/>
                  </a:schemeClr>
                </a:solidFill>
              </a:rPr>
              <a:t>: </a:t>
            </a:r>
            <a:r>
              <a:rPr lang="en-US" sz="1200" dirty="0" err="1">
                <a:solidFill>
                  <a:schemeClr val="bg1">
                    <a:lumMod val="85000"/>
                  </a:schemeClr>
                </a:solidFill>
              </a:rPr>
              <a:t>ražas</a:t>
            </a:r>
            <a:r>
              <a:rPr lang="en-US" sz="1200" dirty="0">
                <a:solidFill>
                  <a:schemeClr val="bg1">
                    <a:lumMod val="85000"/>
                  </a:schemeClr>
                </a:solidFill>
              </a:rPr>
              <a:t> </a:t>
            </a:r>
            <a:r>
              <a:rPr lang="en-US" sz="1200" dirty="0" err="1">
                <a:solidFill>
                  <a:schemeClr val="bg1">
                    <a:lumMod val="85000"/>
                  </a:schemeClr>
                </a:solidFill>
              </a:rPr>
              <a:t>novākšana</a:t>
            </a:r>
            <a:r>
              <a:rPr lang="en-US" sz="1200" dirty="0">
                <a:solidFill>
                  <a:schemeClr val="bg1">
                    <a:lumMod val="85000"/>
                  </a:schemeClr>
                </a:solidFill>
              </a:rPr>
              <a:t> </a:t>
            </a:r>
            <a:r>
              <a:rPr lang="en-US" sz="1200" dirty="0" err="1">
                <a:solidFill>
                  <a:schemeClr val="bg1">
                    <a:lumMod val="85000"/>
                  </a:schemeClr>
                </a:solidFill>
              </a:rPr>
              <a:t>netālu</a:t>
            </a:r>
            <a:r>
              <a:rPr lang="en-US" sz="1200" dirty="0">
                <a:solidFill>
                  <a:schemeClr val="bg1">
                    <a:lumMod val="85000"/>
                  </a:schemeClr>
                </a:solidFill>
              </a:rPr>
              <a:t> no Palais de la </a:t>
            </a:r>
            <a:r>
              <a:rPr lang="en-US" sz="1200" dirty="0" err="1">
                <a:solidFill>
                  <a:schemeClr val="bg1">
                    <a:lumMod val="85000"/>
                  </a:schemeClr>
                </a:solidFill>
              </a:rPr>
              <a:t>Cité</a:t>
            </a:r>
            <a:r>
              <a:rPr lang="en-US" sz="1200" dirty="0">
                <a:solidFill>
                  <a:schemeClr val="bg1">
                    <a:lumMod val="85000"/>
                  </a:schemeClr>
                </a:solidFill>
              </a:rPr>
              <a:t> un Sainte Chapelle.</a:t>
            </a:r>
            <a:r>
              <a:rPr lang="lv-LV" sz="1200" i="0" dirty="0">
                <a:solidFill>
                  <a:schemeClr val="bg1">
                    <a:lumMod val="85000"/>
                  </a:schemeClr>
                </a:solidFill>
                <a:effectLst/>
                <a:latin typeface="Calibri" panose="020F0502020204030204" pitchFamily="34" charset="0"/>
                <a:cs typeface="Calibri" panose="020F0502020204030204" pitchFamily="34" charset="0"/>
              </a:rPr>
              <a:t> (ap 1416. gadu)</a:t>
            </a:r>
            <a:endParaRPr lang="en-US" sz="1200" dirty="0">
              <a:solidFill>
                <a:schemeClr val="bg1">
                  <a:lumMod val="85000"/>
                </a:schemeClr>
              </a:solidFill>
            </a:endParaRPr>
          </a:p>
        </p:txBody>
      </p:sp>
      <p:pic>
        <p:nvPicPr>
          <p:cNvPr id="3082" name="Picture 10">
            <a:extLst>
              <a:ext uri="{FF2B5EF4-FFF2-40B4-BE49-F238E27FC236}">
                <a16:creationId xmlns:a16="http://schemas.microsoft.com/office/drawing/2014/main" id="{0277E9C5-BD18-2374-1B8D-0EFD217CD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183" y="16699"/>
            <a:ext cx="3766625" cy="62439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D5787B-C827-A2E8-3578-45A17F498732}"/>
              </a:ext>
            </a:extLst>
          </p:cNvPr>
          <p:cNvSpPr txBox="1"/>
          <p:nvPr/>
        </p:nvSpPr>
        <p:spPr>
          <a:xfrm>
            <a:off x="8423965" y="6325706"/>
            <a:ext cx="3282122" cy="461665"/>
          </a:xfrm>
          <a:prstGeom prst="rect">
            <a:avLst/>
          </a:prstGeom>
          <a:noFill/>
        </p:spPr>
        <p:txBody>
          <a:bodyPr wrap="square" rtlCol="0">
            <a:spAutoFit/>
          </a:bodyPr>
          <a:lstStyle/>
          <a:p>
            <a:pPr algn="ctr"/>
            <a:r>
              <a:rPr lang="fr-FR" sz="1200" dirty="0" err="1">
                <a:solidFill>
                  <a:schemeClr val="bg1">
                    <a:lumMod val="85000"/>
                  </a:schemeClr>
                </a:solidFill>
              </a:rPr>
              <a:t>Septembris</a:t>
            </a:r>
            <a:r>
              <a:rPr lang="fr-FR" sz="1200" dirty="0">
                <a:solidFill>
                  <a:schemeClr val="bg1">
                    <a:lumMod val="85000"/>
                  </a:schemeClr>
                </a:solidFill>
              </a:rPr>
              <a:t>: </a:t>
            </a:r>
            <a:r>
              <a:rPr lang="fr-FR" sz="1200" dirty="0" err="1">
                <a:solidFill>
                  <a:schemeClr val="bg1">
                    <a:lumMod val="85000"/>
                  </a:schemeClr>
                </a:solidFill>
              </a:rPr>
              <a:t>Vīnogu</a:t>
            </a:r>
            <a:r>
              <a:rPr lang="fr-FR" sz="1200" dirty="0">
                <a:solidFill>
                  <a:schemeClr val="bg1">
                    <a:lumMod val="85000"/>
                  </a:schemeClr>
                </a:solidFill>
              </a:rPr>
              <a:t> </a:t>
            </a:r>
            <a:r>
              <a:rPr lang="fr-FR" sz="1200" dirty="0" err="1">
                <a:solidFill>
                  <a:schemeClr val="bg1">
                    <a:lumMod val="85000"/>
                  </a:schemeClr>
                </a:solidFill>
              </a:rPr>
              <a:t>novākšana</a:t>
            </a:r>
            <a:r>
              <a:rPr lang="fr-FR" sz="1200" dirty="0">
                <a:solidFill>
                  <a:schemeClr val="bg1">
                    <a:lumMod val="85000"/>
                  </a:schemeClr>
                </a:solidFill>
              </a:rPr>
              <a:t> Château de Saumur.</a:t>
            </a:r>
            <a:r>
              <a:rPr lang="lv-LV" sz="1200" dirty="0">
                <a:solidFill>
                  <a:schemeClr val="bg1">
                    <a:lumMod val="85000"/>
                  </a:schemeClr>
                </a:solidFill>
              </a:rPr>
              <a:t> </a:t>
            </a:r>
            <a:r>
              <a:rPr lang="lv-LV" sz="1200" i="0" dirty="0">
                <a:solidFill>
                  <a:schemeClr val="bg1">
                    <a:lumMod val="85000"/>
                  </a:schemeClr>
                </a:solidFill>
                <a:effectLst/>
                <a:latin typeface="Calibri" panose="020F0502020204030204" pitchFamily="34" charset="0"/>
                <a:cs typeface="Calibri" panose="020F0502020204030204" pitchFamily="34" charset="0"/>
              </a:rPr>
              <a:t>(ap 1416. gadu)</a:t>
            </a:r>
            <a:endParaRPr lang="en-US" sz="1200" dirty="0">
              <a:solidFill>
                <a:schemeClr val="bg1">
                  <a:lumMod val="85000"/>
                </a:schemeClr>
              </a:solidFill>
            </a:endParaRPr>
          </a:p>
        </p:txBody>
      </p:sp>
      <p:sp>
        <p:nvSpPr>
          <p:cNvPr id="8" name="TextBox 7">
            <a:extLst>
              <a:ext uri="{FF2B5EF4-FFF2-40B4-BE49-F238E27FC236}">
                <a16:creationId xmlns:a16="http://schemas.microsoft.com/office/drawing/2014/main" id="{270D6607-B8A9-29D4-6892-421C586C41D1}"/>
              </a:ext>
            </a:extLst>
          </p:cNvPr>
          <p:cNvSpPr txBox="1"/>
          <p:nvPr/>
        </p:nvSpPr>
        <p:spPr>
          <a:xfrm>
            <a:off x="4417392" y="6241772"/>
            <a:ext cx="3623676" cy="600164"/>
          </a:xfrm>
          <a:prstGeom prst="rect">
            <a:avLst/>
          </a:prstGeom>
          <a:noFill/>
        </p:spPr>
        <p:txBody>
          <a:bodyPr wrap="square" rtlCol="0">
            <a:spAutoFit/>
          </a:bodyPr>
          <a:lstStyle/>
          <a:p>
            <a:pPr algn="ctr"/>
            <a:r>
              <a:rPr lang="en-US" sz="1100" dirty="0" err="1">
                <a:solidFill>
                  <a:schemeClr val="bg1">
                    <a:lumMod val="85000"/>
                  </a:schemeClr>
                </a:solidFill>
              </a:rPr>
              <a:t>Maijs</a:t>
            </a:r>
            <a:r>
              <a:rPr lang="en-US" sz="1100" dirty="0">
                <a:solidFill>
                  <a:schemeClr val="bg1">
                    <a:lumMod val="85000"/>
                  </a:schemeClr>
                </a:solidFill>
              </a:rPr>
              <a:t>: </a:t>
            </a:r>
            <a:r>
              <a:rPr lang="en-US" sz="1100" dirty="0" err="1">
                <a:solidFill>
                  <a:schemeClr val="bg1">
                    <a:lumMod val="85000"/>
                  </a:schemeClr>
                </a:solidFill>
              </a:rPr>
              <a:t>Muižnieki</a:t>
            </a:r>
            <a:r>
              <a:rPr lang="en-US" sz="1100" dirty="0">
                <a:solidFill>
                  <a:schemeClr val="bg1">
                    <a:lumMod val="85000"/>
                  </a:schemeClr>
                </a:solidFill>
              </a:rPr>
              <a:t>, kas </a:t>
            </a:r>
            <a:r>
              <a:rPr lang="en-US" sz="1100" dirty="0" err="1">
                <a:solidFill>
                  <a:schemeClr val="bg1">
                    <a:lumMod val="85000"/>
                  </a:schemeClr>
                </a:solidFill>
              </a:rPr>
              <a:t>brauc</a:t>
            </a:r>
            <a:r>
              <a:rPr lang="en-US" sz="1100" dirty="0">
                <a:solidFill>
                  <a:schemeClr val="bg1">
                    <a:lumMod val="85000"/>
                  </a:schemeClr>
                </a:solidFill>
              </a:rPr>
              <a:t> pa </a:t>
            </a:r>
            <a:r>
              <a:rPr lang="en-US" sz="1100" dirty="0" err="1">
                <a:solidFill>
                  <a:schemeClr val="bg1">
                    <a:lumMod val="85000"/>
                  </a:schemeClr>
                </a:solidFill>
              </a:rPr>
              <a:t>Parīzes</a:t>
            </a:r>
            <a:r>
              <a:rPr lang="en-US" sz="1100" dirty="0">
                <a:solidFill>
                  <a:schemeClr val="bg1">
                    <a:lumMod val="85000"/>
                  </a:schemeClr>
                </a:solidFill>
              </a:rPr>
              <a:t> </a:t>
            </a:r>
            <a:r>
              <a:rPr lang="en-US" sz="1100" dirty="0" err="1">
                <a:solidFill>
                  <a:schemeClr val="bg1">
                    <a:lumMod val="85000"/>
                  </a:schemeClr>
                </a:solidFill>
              </a:rPr>
              <a:t>nomali</a:t>
            </a:r>
            <a:r>
              <a:rPr lang="en-US" sz="1100" dirty="0">
                <a:solidFill>
                  <a:schemeClr val="bg1">
                    <a:lumMod val="85000"/>
                  </a:schemeClr>
                </a:solidFill>
              </a:rPr>
              <a:t> - </a:t>
            </a:r>
            <a:r>
              <a:rPr lang="en-US" sz="1100" dirty="0" err="1">
                <a:solidFill>
                  <a:schemeClr val="bg1">
                    <a:lumMod val="85000"/>
                  </a:schemeClr>
                </a:solidFill>
              </a:rPr>
              <a:t>fonā</a:t>
            </a:r>
            <a:r>
              <a:rPr lang="en-US" sz="1100" dirty="0">
                <a:solidFill>
                  <a:schemeClr val="bg1">
                    <a:lumMod val="85000"/>
                  </a:schemeClr>
                </a:solidFill>
              </a:rPr>
              <a:t> var </a:t>
            </a:r>
            <a:r>
              <a:rPr lang="en-US" sz="1100" dirty="0" err="1">
                <a:solidFill>
                  <a:schemeClr val="bg1">
                    <a:lumMod val="85000"/>
                  </a:schemeClr>
                </a:solidFill>
              </a:rPr>
              <a:t>redzēt</a:t>
            </a:r>
            <a:r>
              <a:rPr lang="en-US" sz="1100" dirty="0">
                <a:solidFill>
                  <a:schemeClr val="bg1">
                    <a:lumMod val="85000"/>
                  </a:schemeClr>
                </a:solidFill>
              </a:rPr>
              <a:t> Tour de </a:t>
            </a:r>
            <a:r>
              <a:rPr lang="en-US" sz="1100" dirty="0" err="1">
                <a:solidFill>
                  <a:schemeClr val="bg1">
                    <a:lumMod val="85000"/>
                  </a:schemeClr>
                </a:solidFill>
              </a:rPr>
              <a:t>Nesle</a:t>
            </a:r>
            <a:r>
              <a:rPr lang="en-US" sz="1100" dirty="0">
                <a:solidFill>
                  <a:schemeClr val="bg1">
                    <a:lumMod val="85000"/>
                  </a:schemeClr>
                </a:solidFill>
              </a:rPr>
              <a:t> - </a:t>
            </a:r>
            <a:r>
              <a:rPr lang="en-US" sz="1100" dirty="0" err="1">
                <a:solidFill>
                  <a:schemeClr val="bg1">
                    <a:lumMod val="85000"/>
                  </a:schemeClr>
                </a:solidFill>
              </a:rPr>
              <a:t>sargu</a:t>
            </a:r>
            <a:r>
              <a:rPr lang="en-US" sz="1100" dirty="0">
                <a:solidFill>
                  <a:schemeClr val="bg1">
                    <a:lumMod val="85000"/>
                  </a:schemeClr>
                </a:solidFill>
              </a:rPr>
              <a:t> torni </a:t>
            </a:r>
            <a:r>
              <a:rPr lang="en-US" sz="1100" dirty="0" err="1">
                <a:solidFill>
                  <a:schemeClr val="bg1">
                    <a:lumMod val="85000"/>
                  </a:schemeClr>
                </a:solidFill>
              </a:rPr>
              <a:t>vecpilsētas</a:t>
            </a:r>
            <a:r>
              <a:rPr lang="en-US" sz="1100" dirty="0">
                <a:solidFill>
                  <a:schemeClr val="bg1">
                    <a:lumMod val="85000"/>
                  </a:schemeClr>
                </a:solidFill>
              </a:rPr>
              <a:t> </a:t>
            </a:r>
            <a:r>
              <a:rPr lang="en-US" sz="1100" dirty="0" err="1">
                <a:solidFill>
                  <a:schemeClr val="bg1">
                    <a:lumMod val="85000"/>
                  </a:schemeClr>
                </a:solidFill>
              </a:rPr>
              <a:t>sienā</a:t>
            </a:r>
            <a:r>
              <a:rPr lang="en-US" sz="1100" dirty="0">
                <a:solidFill>
                  <a:schemeClr val="bg1">
                    <a:lumMod val="85000"/>
                  </a:schemeClr>
                </a:solidFill>
              </a:rPr>
              <a:t> un Duc's Paris </a:t>
            </a:r>
            <a:r>
              <a:rPr lang="en-US" sz="1100" dirty="0" err="1">
                <a:solidFill>
                  <a:schemeClr val="bg1">
                    <a:lumMod val="85000"/>
                  </a:schemeClr>
                </a:solidFill>
              </a:rPr>
              <a:t>rezidenci</a:t>
            </a:r>
            <a:r>
              <a:rPr lang="en-US" sz="1100" dirty="0">
                <a:solidFill>
                  <a:schemeClr val="bg1">
                    <a:lumMod val="85000"/>
                  </a:schemeClr>
                </a:solidFill>
              </a:rPr>
              <a:t>.</a:t>
            </a:r>
            <a:r>
              <a:rPr lang="lv-LV" sz="1100" dirty="0">
                <a:solidFill>
                  <a:schemeClr val="bg1">
                    <a:lumMod val="85000"/>
                  </a:schemeClr>
                </a:solidFill>
              </a:rPr>
              <a:t> </a:t>
            </a:r>
            <a:r>
              <a:rPr lang="lv-LV" sz="1100" i="0" dirty="0">
                <a:solidFill>
                  <a:schemeClr val="bg1">
                    <a:lumMod val="85000"/>
                  </a:schemeClr>
                </a:solidFill>
                <a:effectLst/>
                <a:latin typeface="Calibri" panose="020F0502020204030204" pitchFamily="34" charset="0"/>
                <a:cs typeface="Calibri" panose="020F0502020204030204" pitchFamily="34" charset="0"/>
              </a:rPr>
              <a:t>(ap 1416. gadu)</a:t>
            </a:r>
            <a:endParaRPr lang="en-US" sz="1100" dirty="0">
              <a:solidFill>
                <a:schemeClr val="bg1">
                  <a:lumMod val="85000"/>
                </a:schemeClr>
              </a:solidFill>
            </a:endParaRPr>
          </a:p>
        </p:txBody>
      </p:sp>
    </p:spTree>
    <p:extLst>
      <p:ext uri="{BB962C8B-B14F-4D97-AF65-F5344CB8AC3E}">
        <p14:creationId xmlns:p14="http://schemas.microsoft.com/office/powerpoint/2010/main" val="350705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17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E7D2772-880A-B9C6-108C-71CD2DBA9C5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1011" y="0"/>
            <a:ext cx="10248238" cy="6440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79D554-749B-9510-2841-287B920A288D}"/>
              </a:ext>
            </a:extLst>
          </p:cNvPr>
          <p:cNvSpPr txBox="1"/>
          <p:nvPr/>
        </p:nvSpPr>
        <p:spPr>
          <a:xfrm>
            <a:off x="740360" y="6463377"/>
            <a:ext cx="11091713" cy="369332"/>
          </a:xfrm>
          <a:prstGeom prst="rect">
            <a:avLst/>
          </a:prstGeom>
          <a:noFill/>
        </p:spPr>
        <p:txBody>
          <a:bodyPr wrap="square" rtlCol="0">
            <a:spAutoFit/>
          </a:bodyPr>
          <a:lstStyle/>
          <a:p>
            <a:pPr algn="ctr"/>
            <a:r>
              <a:rPr lang="lv-LV" dirty="0"/>
              <a:t>Viduslaiku Stundu grāmata (lūgšanu grāmata) </a:t>
            </a:r>
            <a:r>
              <a:rPr lang="en-US" dirty="0"/>
              <a:t>ap 1470. </a:t>
            </a:r>
            <a:r>
              <a:rPr lang="en-US" dirty="0" err="1"/>
              <a:t>gadu</a:t>
            </a:r>
            <a:r>
              <a:rPr lang="en-US" dirty="0"/>
              <a:t>.</a:t>
            </a:r>
          </a:p>
        </p:txBody>
      </p:sp>
    </p:spTree>
    <p:extLst>
      <p:ext uri="{BB962C8B-B14F-4D97-AF65-F5344CB8AC3E}">
        <p14:creationId xmlns:p14="http://schemas.microsoft.com/office/powerpoint/2010/main" val="1803518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A1E6792-5750-6475-7A90-CBA74656BB4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15547" y="0"/>
            <a:ext cx="8481392" cy="63313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972059-AC0A-1918-F13F-ACA964D15CC6}"/>
              </a:ext>
            </a:extLst>
          </p:cNvPr>
          <p:cNvSpPr txBox="1"/>
          <p:nvPr/>
        </p:nvSpPr>
        <p:spPr>
          <a:xfrm>
            <a:off x="216452" y="6330075"/>
            <a:ext cx="11918122" cy="646331"/>
          </a:xfrm>
          <a:prstGeom prst="rect">
            <a:avLst/>
          </a:prstGeom>
          <a:noFill/>
        </p:spPr>
        <p:txBody>
          <a:bodyPr wrap="square">
            <a:spAutoFit/>
          </a:bodyPr>
          <a:lstStyle/>
          <a:p>
            <a:pPr algn="ctr"/>
            <a:r>
              <a:rPr lang="en-US" sz="1200" dirty="0" err="1"/>
              <a:t>Sv</a:t>
            </a:r>
            <a:r>
              <a:rPr lang="en-US" sz="1200" dirty="0"/>
              <a:t>. </a:t>
            </a:r>
            <a:r>
              <a:rPr lang="en-US" sz="1200" dirty="0" err="1"/>
              <a:t>Ambrosijs</a:t>
            </a:r>
            <a:r>
              <a:rPr lang="en-US" sz="1200" dirty="0"/>
              <a:t>. </a:t>
            </a:r>
            <a:r>
              <a:rPr lang="en-US" sz="1200" dirty="0" err="1"/>
              <a:t>Ierāmējums</a:t>
            </a:r>
            <a:r>
              <a:rPr lang="en-US" sz="1200" dirty="0"/>
              <a:t> no </a:t>
            </a:r>
            <a:r>
              <a:rPr lang="en-US" sz="1200" dirty="0" err="1"/>
              <a:t>divvāku</a:t>
            </a:r>
            <a:r>
              <a:rPr lang="en-US" sz="1200" dirty="0"/>
              <a:t> </a:t>
            </a:r>
            <a:r>
              <a:rPr lang="en-US" sz="1200" dirty="0" err="1"/>
              <a:t>gliemjiem</a:t>
            </a:r>
            <a:r>
              <a:rPr lang="en-US" sz="1200" dirty="0"/>
              <a:t>. </a:t>
            </a:r>
            <a:r>
              <a:rPr lang="en-US" sz="1200" dirty="0" err="1"/>
              <a:t>Katrīnas</a:t>
            </a:r>
            <a:r>
              <a:rPr lang="en-US" sz="1200" dirty="0"/>
              <a:t> van </a:t>
            </a:r>
            <a:r>
              <a:rPr lang="en-US" sz="1200" dirty="0" err="1"/>
              <a:t>Klēves</a:t>
            </a:r>
            <a:r>
              <a:rPr lang="en-US" sz="1200" dirty="0"/>
              <a:t> (Katharina van </a:t>
            </a:r>
            <a:r>
              <a:rPr lang="en-US" sz="1200" dirty="0" err="1"/>
              <a:t>Kleef</a:t>
            </a:r>
            <a:r>
              <a:rPr lang="en-US" sz="1200" dirty="0"/>
              <a:t> ) </a:t>
            </a:r>
            <a:r>
              <a:rPr lang="en-US" sz="1200" dirty="0" err="1"/>
              <a:t>Stundu</a:t>
            </a:r>
            <a:r>
              <a:rPr lang="en-US" sz="1200" dirty="0"/>
              <a:t> </a:t>
            </a:r>
            <a:r>
              <a:rPr lang="en-US" sz="1200" dirty="0" err="1"/>
              <a:t>grāmata</a:t>
            </a:r>
            <a:r>
              <a:rPr lang="en-US" sz="1200" dirty="0"/>
              <a:t>. </a:t>
            </a:r>
            <a:endParaRPr lang="lv-LV" sz="1200" dirty="0"/>
          </a:p>
          <a:p>
            <a:pPr algn="ctr"/>
            <a:r>
              <a:rPr lang="en-US" sz="1200" dirty="0"/>
              <a:t>Ap 1440. The Morgan Library &amp; Museum</a:t>
            </a:r>
            <a:r>
              <a:rPr lang="lv-LV" sz="1200" dirty="0"/>
              <a:t>  </a:t>
            </a:r>
            <a:r>
              <a:rPr lang="en-US" sz="1200" dirty="0"/>
              <a:t>(192 x 130 mm)</a:t>
            </a:r>
          </a:p>
          <a:p>
            <a:pPr algn="ctr"/>
            <a:endParaRPr lang="en-US" sz="1200" dirty="0"/>
          </a:p>
        </p:txBody>
      </p:sp>
    </p:spTree>
    <p:extLst>
      <p:ext uri="{BB962C8B-B14F-4D97-AF65-F5344CB8AC3E}">
        <p14:creationId xmlns:p14="http://schemas.microsoft.com/office/powerpoint/2010/main" val="228298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9BBE302-3145-F7B6-D799-C4E892E88C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1315" y="0"/>
            <a:ext cx="8493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3594DC-A167-2CBA-706F-7932F085BB3D}"/>
              </a:ext>
            </a:extLst>
          </p:cNvPr>
          <p:cNvSpPr txBox="1"/>
          <p:nvPr/>
        </p:nvSpPr>
        <p:spPr>
          <a:xfrm>
            <a:off x="10128105" y="5196785"/>
            <a:ext cx="1385952" cy="2000548"/>
          </a:xfrm>
          <a:prstGeom prst="rect">
            <a:avLst/>
          </a:prstGeom>
          <a:noFill/>
        </p:spPr>
        <p:txBody>
          <a:bodyPr wrap="square" rtlCol="0">
            <a:spAutoFit/>
          </a:bodyPr>
          <a:lstStyle/>
          <a:p>
            <a:pPr algn="ctr"/>
            <a:r>
              <a:rPr lang="lv-LV" sz="1400" dirty="0"/>
              <a:t>Stundu grāmata, Roma. </a:t>
            </a:r>
            <a:r>
              <a:rPr lang="lv-LV" sz="1400" dirty="0" err="1"/>
              <a:t>Karpi</a:t>
            </a:r>
            <a:r>
              <a:rPr lang="lv-LV" sz="1400" dirty="0"/>
              <a:t>, Itālija, 1498. gads. </a:t>
            </a:r>
          </a:p>
          <a:p>
            <a:endParaRPr lang="lv-LV" sz="1400" dirty="0"/>
          </a:p>
          <a:p>
            <a:endParaRPr lang="lv-LV" dirty="0"/>
          </a:p>
          <a:p>
            <a:endParaRPr lang="lv-LV" dirty="0"/>
          </a:p>
          <a:p>
            <a:pPr algn="ctr"/>
            <a:r>
              <a:rPr lang="lv-LV" dirty="0"/>
              <a:t> </a:t>
            </a:r>
            <a:endParaRPr lang="en-US" dirty="0"/>
          </a:p>
        </p:txBody>
      </p:sp>
    </p:spTree>
    <p:extLst>
      <p:ext uri="{BB962C8B-B14F-4D97-AF65-F5344CB8AC3E}">
        <p14:creationId xmlns:p14="http://schemas.microsoft.com/office/powerpoint/2010/main" val="146452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5000"/>
          </a:schemeClr>
        </a:soli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783" y="504548"/>
            <a:ext cx="5026855" cy="5153888"/>
          </a:xfrm>
          <a:prstGeom prst="rect">
            <a:avLst/>
          </a:prstGeom>
        </p:spPr>
      </p:pic>
      <p:sp>
        <p:nvSpPr>
          <p:cNvPr id="3" name="TextBox 2"/>
          <p:cNvSpPr txBox="1"/>
          <p:nvPr/>
        </p:nvSpPr>
        <p:spPr>
          <a:xfrm>
            <a:off x="383219" y="5826143"/>
            <a:ext cx="5142938" cy="461665"/>
          </a:xfrm>
          <a:prstGeom prst="rect">
            <a:avLst/>
          </a:prstGeom>
          <a:noFill/>
        </p:spPr>
        <p:txBody>
          <a:bodyPr wrap="square" rtlCol="0">
            <a:spAutoFit/>
          </a:bodyPr>
          <a:lstStyle/>
          <a:p>
            <a:pPr algn="ctr"/>
            <a:r>
              <a:rPr lang="lv-LV" sz="1200" dirty="0" err="1"/>
              <a:t>Jean</a:t>
            </a:r>
            <a:r>
              <a:rPr lang="lv-LV" sz="1200" dirty="0"/>
              <a:t> </a:t>
            </a:r>
            <a:r>
              <a:rPr lang="lv-LV" sz="1200" dirty="0" err="1"/>
              <a:t>Fouquet</a:t>
            </a:r>
            <a:r>
              <a:rPr lang="lv-LV" sz="1200" dirty="0"/>
              <a:t>, «Pašportrets», 1450.g. - visagrāk datētais </a:t>
            </a:r>
          </a:p>
          <a:p>
            <a:pPr algn="ctr"/>
            <a:r>
              <a:rPr lang="lv-LV" sz="1200" dirty="0"/>
              <a:t>zināmais portrets - miniatūra.</a:t>
            </a:r>
            <a:endParaRPr lang="en-US" sz="1200" dirty="0"/>
          </a:p>
        </p:txBody>
      </p:sp>
      <p:sp>
        <p:nvSpPr>
          <p:cNvPr id="5" name="TextBox 4">
            <a:extLst>
              <a:ext uri="{FF2B5EF4-FFF2-40B4-BE49-F238E27FC236}">
                <a16:creationId xmlns:a16="http://schemas.microsoft.com/office/drawing/2014/main" id="{3E220A85-B590-1088-2B8F-7DDBBA27D240}"/>
              </a:ext>
            </a:extLst>
          </p:cNvPr>
          <p:cNvSpPr txBox="1"/>
          <p:nvPr/>
        </p:nvSpPr>
        <p:spPr>
          <a:xfrm>
            <a:off x="5873583" y="504548"/>
            <a:ext cx="5620470" cy="6032421"/>
          </a:xfrm>
          <a:prstGeom prst="rect">
            <a:avLst/>
          </a:prstGeom>
          <a:noFill/>
        </p:spPr>
        <p:txBody>
          <a:bodyPr wrap="square">
            <a:spAutoFit/>
          </a:bodyPr>
          <a:lstStyle/>
          <a:p>
            <a:r>
              <a:rPr lang="lv-LV" sz="1400" dirty="0"/>
              <a:t> </a:t>
            </a:r>
            <a:r>
              <a:rPr lang="lv-LV" sz="1600" dirty="0">
                <a:solidFill>
                  <a:srgbClr val="C00000"/>
                </a:solidFill>
              </a:rPr>
              <a:t>Portreta miniatūra attīstījās no manuskripta grāmatu ilustrācijām līdz kokgriezumiem un drukātiem izdevumiem. Agrākie portretu miniatūristi bija slaveni manuskriptu gleznotāji, piemēram, </a:t>
            </a:r>
            <a:r>
              <a:rPr lang="lv-LV" sz="1600" dirty="0" err="1">
                <a:solidFill>
                  <a:srgbClr val="C00000"/>
                </a:solidFill>
              </a:rPr>
              <a:t>Jean</a:t>
            </a:r>
            <a:r>
              <a:rPr lang="lv-LV" sz="1600" dirty="0">
                <a:solidFill>
                  <a:srgbClr val="C00000"/>
                </a:solidFill>
              </a:rPr>
              <a:t> </a:t>
            </a:r>
            <a:r>
              <a:rPr lang="lv-LV" sz="1600" dirty="0" err="1">
                <a:solidFill>
                  <a:srgbClr val="C00000"/>
                </a:solidFill>
              </a:rPr>
              <a:t>Fouquet</a:t>
            </a:r>
            <a:r>
              <a:rPr lang="lv-LV" sz="1600" dirty="0">
                <a:solidFill>
                  <a:srgbClr val="C00000"/>
                </a:solidFill>
              </a:rPr>
              <a:t> (1450. gada pašportrets) </a:t>
            </a:r>
            <a:r>
              <a:rPr lang="lv-LV" sz="1400" dirty="0"/>
              <a:t>un Simon </a:t>
            </a:r>
            <a:r>
              <a:rPr lang="lv-LV" sz="1400" dirty="0" err="1"/>
              <a:t>Bening</a:t>
            </a:r>
            <a:r>
              <a:rPr lang="lv-LV" sz="1400" dirty="0"/>
              <a:t>, kura meita Levina </a:t>
            </a:r>
            <a:r>
              <a:rPr lang="lv-LV" sz="1400" dirty="0" err="1"/>
              <a:t>Teerlinc</a:t>
            </a:r>
            <a:r>
              <a:rPr lang="lv-LV" sz="1400" dirty="0"/>
              <a:t> galvenokārt gleznoja portretu miniatūras un pārcēlās uz Angliju, kur viņas priekštecis kā galma mākslinieks Hanss </a:t>
            </a:r>
            <a:r>
              <a:rPr lang="lv-LV" sz="1400" dirty="0" err="1"/>
              <a:t>Holbeins</a:t>
            </a:r>
            <a:r>
              <a:rPr lang="lv-LV" sz="1400" dirty="0"/>
              <a:t> Jaunākais gleznoja dažas miniatūras. </a:t>
            </a:r>
          </a:p>
          <a:p>
            <a:r>
              <a:rPr lang="lv-LV" sz="1400" dirty="0"/>
              <a:t>Lūkass </a:t>
            </a:r>
            <a:r>
              <a:rPr lang="lv-LV" sz="1400" dirty="0" err="1"/>
              <a:t>Hors</a:t>
            </a:r>
            <a:r>
              <a:rPr lang="lv-LV" sz="1400" dirty="0"/>
              <a:t> </a:t>
            </a:r>
            <a:r>
              <a:rPr lang="en-US" sz="1400" dirty="0" err="1"/>
              <a:t>Žans</a:t>
            </a:r>
            <a:r>
              <a:rPr lang="en-US" sz="1400" dirty="0"/>
              <a:t> (</a:t>
            </a:r>
            <a:r>
              <a:rPr lang="en-US" sz="1400" dirty="0" err="1"/>
              <a:t>vai</a:t>
            </a:r>
            <a:r>
              <a:rPr lang="en-US" sz="1400" dirty="0"/>
              <a:t> </a:t>
            </a:r>
            <a:r>
              <a:rPr lang="en-US" sz="1400" dirty="0" err="1"/>
              <a:t>Jehans</a:t>
            </a:r>
            <a:r>
              <a:rPr lang="en-US" sz="1400" dirty="0"/>
              <a:t>) </a:t>
            </a:r>
            <a:r>
              <a:rPr lang="en-US" sz="1400" dirty="0" err="1"/>
              <a:t>Foukē</a:t>
            </a:r>
            <a:r>
              <a:rPr lang="en-US" sz="1400" dirty="0"/>
              <a:t> (ap 1420—1481) </a:t>
            </a:r>
            <a:r>
              <a:rPr lang="en-US" sz="1400" dirty="0" err="1"/>
              <a:t>bija</a:t>
            </a:r>
            <a:r>
              <a:rPr lang="en-US" sz="1400" dirty="0"/>
              <a:t> </a:t>
            </a:r>
            <a:r>
              <a:rPr lang="en-US" sz="1400" dirty="0" err="1"/>
              <a:t>franču</a:t>
            </a:r>
            <a:r>
              <a:rPr lang="en-US" sz="1400" dirty="0"/>
              <a:t> </a:t>
            </a:r>
            <a:r>
              <a:rPr lang="en-US" sz="1400" dirty="0" err="1"/>
              <a:t>gleznotājs</a:t>
            </a:r>
            <a:r>
              <a:rPr lang="en-US" sz="1400" dirty="0"/>
              <a:t> un miniaturists. </a:t>
            </a:r>
            <a:r>
              <a:rPr lang="lv-LV" sz="1400" dirty="0"/>
              <a:t>G</a:t>
            </a:r>
            <a:r>
              <a:rPr lang="en-US" sz="1400" dirty="0" err="1"/>
              <a:t>lezniecības</a:t>
            </a:r>
            <a:r>
              <a:rPr lang="en-US" sz="1400" dirty="0"/>
              <a:t> un </a:t>
            </a:r>
            <a:r>
              <a:rPr lang="en-US" sz="1400" dirty="0" err="1"/>
              <a:t>manuskriptu</a:t>
            </a:r>
            <a:r>
              <a:rPr lang="en-US" sz="1400" dirty="0"/>
              <a:t> </a:t>
            </a:r>
            <a:r>
              <a:rPr lang="en-US" sz="1400" dirty="0" err="1"/>
              <a:t>meistars</a:t>
            </a:r>
            <a:r>
              <a:rPr lang="en-US" sz="1400" dirty="0"/>
              <a:t> un </a:t>
            </a:r>
            <a:r>
              <a:rPr lang="lv-LV" sz="1400" dirty="0"/>
              <a:t>iespēja</a:t>
            </a:r>
            <a:r>
              <a:rPr lang="en-US" sz="1400" dirty="0" err="1"/>
              <a:t>mais</a:t>
            </a:r>
            <a:r>
              <a:rPr lang="en-US" sz="1400" dirty="0"/>
              <a:t> </a:t>
            </a:r>
            <a:r>
              <a:rPr lang="en-US" sz="1400" dirty="0" err="1"/>
              <a:t>portreta</a:t>
            </a:r>
            <a:r>
              <a:rPr lang="en-US" sz="1400" dirty="0"/>
              <a:t> </a:t>
            </a:r>
            <a:r>
              <a:rPr lang="en-US" sz="1400" dirty="0" err="1"/>
              <a:t>miniatūras</a:t>
            </a:r>
            <a:r>
              <a:rPr lang="en-US" sz="1400" dirty="0"/>
              <a:t> </a:t>
            </a:r>
            <a:r>
              <a:rPr lang="en-US" sz="1400" dirty="0" err="1"/>
              <a:t>izgudrotājs</a:t>
            </a:r>
            <a:r>
              <a:rPr lang="lv-LV" sz="1400" dirty="0"/>
              <a:t> </a:t>
            </a:r>
            <a:r>
              <a:rPr lang="en-US" sz="1400" dirty="0" err="1"/>
              <a:t>tiek</a:t>
            </a:r>
            <a:r>
              <a:rPr lang="en-US" sz="1400" dirty="0"/>
              <a:t> </a:t>
            </a:r>
            <a:r>
              <a:rPr lang="en-US" sz="1400" dirty="0" err="1"/>
              <a:t>uzskatīts</a:t>
            </a:r>
            <a:r>
              <a:rPr lang="en-US" sz="1400" dirty="0"/>
              <a:t> par </a:t>
            </a:r>
            <a:r>
              <a:rPr lang="en-US" sz="1400" dirty="0" err="1"/>
              <a:t>vienu</a:t>
            </a:r>
            <a:r>
              <a:rPr lang="en-US" sz="1400" dirty="0"/>
              <a:t> no </a:t>
            </a:r>
            <a:r>
              <a:rPr lang="en-US" sz="1400" dirty="0" err="1"/>
              <a:t>svarīgākajiem</a:t>
            </a:r>
            <a:r>
              <a:rPr lang="en-US" sz="1400" dirty="0"/>
              <a:t> </a:t>
            </a:r>
            <a:r>
              <a:rPr lang="en-US" sz="1400" dirty="0" err="1"/>
              <a:t>gleznotājiem</a:t>
            </a:r>
            <a:r>
              <a:rPr lang="lv-LV" sz="1400" dirty="0"/>
              <a:t> </a:t>
            </a:r>
            <a:r>
              <a:rPr lang="en-US" sz="1400" dirty="0"/>
              <a:t>period</a:t>
            </a:r>
            <a:r>
              <a:rPr lang="lv-LV" sz="1400" dirty="0"/>
              <a:t>ā</a:t>
            </a:r>
            <a:r>
              <a:rPr lang="en-US" sz="1400" dirty="0"/>
              <a:t> </a:t>
            </a:r>
            <a:r>
              <a:rPr lang="en-US" sz="1400" dirty="0" err="1"/>
              <a:t>starp</a:t>
            </a:r>
            <a:r>
              <a:rPr lang="en-US" sz="1400" dirty="0"/>
              <a:t> </a:t>
            </a:r>
            <a:r>
              <a:rPr lang="en-US" sz="1400" dirty="0" err="1"/>
              <a:t>vēlo</a:t>
            </a:r>
            <a:r>
              <a:rPr lang="en-US" sz="1400" dirty="0"/>
              <a:t> </a:t>
            </a:r>
            <a:r>
              <a:rPr lang="en-US" sz="1400" dirty="0" err="1"/>
              <a:t>gotiku</a:t>
            </a:r>
            <a:r>
              <a:rPr lang="en-US" sz="1400" dirty="0"/>
              <a:t> un </a:t>
            </a:r>
            <a:r>
              <a:rPr lang="en-US" sz="1400" dirty="0" err="1"/>
              <a:t>agrīno</a:t>
            </a:r>
            <a:r>
              <a:rPr lang="en-US" sz="1400" dirty="0"/>
              <a:t> </a:t>
            </a:r>
            <a:r>
              <a:rPr lang="en-US" sz="1400" dirty="0" err="1"/>
              <a:t>renesansi</a:t>
            </a:r>
            <a:r>
              <a:rPr lang="en-US" sz="1400" dirty="0"/>
              <a:t>. </a:t>
            </a:r>
            <a:r>
              <a:rPr lang="en-US" sz="1400" dirty="0" err="1"/>
              <a:t>Viņš</a:t>
            </a:r>
            <a:r>
              <a:rPr lang="en-US" sz="1400" dirty="0"/>
              <a:t> </a:t>
            </a:r>
            <a:r>
              <a:rPr lang="en-US" sz="1400" dirty="0" err="1"/>
              <a:t>bija</a:t>
            </a:r>
            <a:r>
              <a:rPr lang="en-US" sz="1400" dirty="0"/>
              <a:t> </a:t>
            </a:r>
            <a:r>
              <a:rPr lang="en-US" sz="1400" dirty="0" err="1"/>
              <a:t>pirmais</a:t>
            </a:r>
            <a:r>
              <a:rPr lang="en-US" sz="1400" dirty="0"/>
              <a:t> </a:t>
            </a:r>
            <a:r>
              <a:rPr lang="en-US" sz="1400" dirty="0" err="1"/>
              <a:t>franču</a:t>
            </a:r>
            <a:r>
              <a:rPr lang="en-US" sz="1400" dirty="0"/>
              <a:t> </a:t>
            </a:r>
            <a:r>
              <a:rPr lang="en-US" sz="1400" dirty="0" err="1"/>
              <a:t>mākslinieks</a:t>
            </a:r>
            <a:r>
              <a:rPr lang="en-US" sz="1400" dirty="0"/>
              <a:t>, </a:t>
            </a:r>
            <a:r>
              <a:rPr lang="en-US" sz="1400" dirty="0" err="1"/>
              <a:t>kurš</a:t>
            </a:r>
            <a:r>
              <a:rPr lang="en-US" sz="1400" dirty="0"/>
              <a:t> </a:t>
            </a:r>
            <a:r>
              <a:rPr lang="en-US" sz="1400" dirty="0" err="1"/>
              <a:t>devās</a:t>
            </a:r>
            <a:r>
              <a:rPr lang="en-US" sz="1400" dirty="0"/>
              <a:t> </a:t>
            </a:r>
            <a:r>
              <a:rPr lang="en-US" sz="1400" dirty="0" err="1"/>
              <a:t>uz</a:t>
            </a:r>
            <a:r>
              <a:rPr lang="en-US" sz="1400" dirty="0"/>
              <a:t> </a:t>
            </a:r>
            <a:r>
              <a:rPr lang="en-US" sz="1400" dirty="0" err="1"/>
              <a:t>Itāliju</a:t>
            </a:r>
            <a:r>
              <a:rPr lang="en-US" sz="1400" dirty="0"/>
              <a:t> un no </a:t>
            </a:r>
            <a:r>
              <a:rPr lang="en-US" sz="1400" dirty="0" err="1"/>
              <a:t>pirmavotiem</a:t>
            </a:r>
            <a:r>
              <a:rPr lang="en-US" sz="1400" dirty="0"/>
              <a:t> </a:t>
            </a:r>
            <a:r>
              <a:rPr lang="en-US" sz="1400" dirty="0" err="1"/>
              <a:t>piedzīvoja</a:t>
            </a:r>
            <a:r>
              <a:rPr lang="en-US" sz="1400" dirty="0"/>
              <a:t> </a:t>
            </a:r>
            <a:r>
              <a:rPr lang="en-US" sz="1400" dirty="0" err="1"/>
              <a:t>agrīno</a:t>
            </a:r>
            <a:r>
              <a:rPr lang="en-US" sz="1400" dirty="0"/>
              <a:t> </a:t>
            </a:r>
            <a:r>
              <a:rPr lang="en-US" sz="1400" dirty="0" err="1"/>
              <a:t>itāļu</a:t>
            </a:r>
            <a:r>
              <a:rPr lang="en-US" sz="1400" dirty="0"/>
              <a:t> </a:t>
            </a:r>
            <a:r>
              <a:rPr lang="en-US" sz="1400" dirty="0" err="1"/>
              <a:t>renesansi</a:t>
            </a:r>
            <a:r>
              <a:rPr lang="en-US" sz="1400" dirty="0"/>
              <a:t>.</a:t>
            </a:r>
            <a:endParaRPr lang="lv-LV" sz="1400" dirty="0"/>
          </a:p>
          <a:p>
            <a:r>
              <a:rPr lang="lv-LV" sz="1400" dirty="0"/>
              <a:t>Francijā bija arī spēcīga miniatūru tradīcija, kuras centrā bija galms, lai gan 16. gadsimta vidū tas koncentrējās uz lielākiem attēliem - mūsdienu  grāmatu ilustrācijas, kas, iespējams, nav kvalificējamas kā miniatūras ierastajā izmēru nozīmē. Tās varētu būt gleznas vai pabeigti zīmējumi ar kādu krāsu, un tos radīja Fransuā </a:t>
            </a:r>
            <a:r>
              <a:rPr lang="lv-LV" sz="1400" dirty="0" err="1"/>
              <a:t>Klū</a:t>
            </a:r>
            <a:r>
              <a:rPr lang="lv-LV" sz="1400" dirty="0"/>
              <a:t> (ap 1510 - 1572) un viņa sekotāji.</a:t>
            </a:r>
          </a:p>
          <a:p>
            <a:r>
              <a:rPr lang="lv-LV" sz="1400" dirty="0"/>
              <a:t>Agrākie franču miniatūru gleznotāji bija </a:t>
            </a:r>
            <a:r>
              <a:rPr lang="lv-LV" sz="1400" dirty="0" err="1"/>
              <a:t>Jean</a:t>
            </a:r>
            <a:r>
              <a:rPr lang="lv-LV" sz="1400" dirty="0"/>
              <a:t> </a:t>
            </a:r>
            <a:r>
              <a:rPr lang="lv-LV" sz="1400" dirty="0" err="1"/>
              <a:t>Clouet</a:t>
            </a:r>
            <a:r>
              <a:rPr lang="lv-LV" sz="1400" dirty="0"/>
              <a:t> (miris ap 1540. gadu), viņa dēls </a:t>
            </a:r>
            <a:r>
              <a:rPr lang="lv-LV" sz="1400" dirty="0" err="1"/>
              <a:t>François</a:t>
            </a:r>
            <a:r>
              <a:rPr lang="lv-LV" sz="1400" dirty="0"/>
              <a:t> </a:t>
            </a:r>
            <a:r>
              <a:rPr lang="lv-LV" sz="1400" dirty="0" err="1"/>
              <a:t>Clouet</a:t>
            </a:r>
            <a:r>
              <a:rPr lang="lv-LV" sz="1400" dirty="0"/>
              <a:t>, </a:t>
            </a:r>
            <a:r>
              <a:rPr lang="lv-LV" sz="1400" dirty="0" err="1"/>
              <a:t>Jean</a:t>
            </a:r>
            <a:r>
              <a:rPr lang="lv-LV" sz="1400" dirty="0"/>
              <a:t> </a:t>
            </a:r>
            <a:r>
              <a:rPr lang="lv-LV" sz="1400" dirty="0" err="1"/>
              <a:t>Perréal</a:t>
            </a:r>
            <a:r>
              <a:rPr lang="lv-LV" sz="1400" dirty="0"/>
              <a:t> un citi; No viņu darbiem mūsdienās ir maz liecību, lai gan ir daudz portretu, māksliniekiem piedēvēts ļoti daudz vairāk zīmējumu. Septiņi portreti </a:t>
            </a:r>
            <a:r>
              <a:rPr lang="lv-LV" sz="1400" dirty="0" err="1"/>
              <a:t>Gallijas</a:t>
            </a:r>
            <a:r>
              <a:rPr lang="lv-LV" sz="1400" dirty="0"/>
              <a:t> kara manuskriptā (</a:t>
            </a:r>
            <a:r>
              <a:rPr lang="lv-LV" sz="1400" dirty="0" err="1"/>
              <a:t>Bibliothèque</a:t>
            </a:r>
            <a:r>
              <a:rPr lang="lv-LV" sz="1400" dirty="0"/>
              <a:t> </a:t>
            </a:r>
            <a:r>
              <a:rPr lang="lv-LV" sz="1400" dirty="0" err="1"/>
              <a:t>Nationale</a:t>
            </a:r>
            <a:r>
              <a:rPr lang="lv-LV" sz="1400" dirty="0"/>
              <a:t>) ir piešķirti </a:t>
            </a:r>
            <a:r>
              <a:rPr lang="lv-LV" sz="1400" dirty="0" err="1"/>
              <a:t>eideram</a:t>
            </a:r>
            <a:r>
              <a:rPr lang="lv-LV" sz="1400" dirty="0"/>
              <a:t> </a:t>
            </a:r>
            <a:r>
              <a:rPr lang="lv-LV" sz="1400" dirty="0" err="1"/>
              <a:t>Klūtam</a:t>
            </a:r>
            <a:r>
              <a:rPr lang="lv-LV" sz="1400" dirty="0"/>
              <a:t>; un viņiem var pievienot smalko </a:t>
            </a:r>
            <a:r>
              <a:rPr lang="lv-LV" sz="1400" dirty="0" err="1"/>
              <a:t>Pierpont</a:t>
            </a:r>
            <a:r>
              <a:rPr lang="lv-LV" sz="1400" dirty="0"/>
              <a:t> Morgan kolekciju, kas pārstāv </a:t>
            </a:r>
            <a:r>
              <a:rPr lang="lv-LV" sz="1400" dirty="0" err="1"/>
              <a:t>Marschal</a:t>
            </a:r>
            <a:r>
              <a:rPr lang="lv-LV" sz="1400" dirty="0"/>
              <a:t> </a:t>
            </a:r>
            <a:r>
              <a:rPr lang="lv-LV" sz="1400" dirty="0" err="1"/>
              <a:t>de</a:t>
            </a:r>
            <a:r>
              <a:rPr lang="lv-LV" sz="1400" dirty="0"/>
              <a:t> </a:t>
            </a:r>
            <a:r>
              <a:rPr lang="lv-LV" sz="1400" dirty="0" err="1"/>
              <a:t>Brissac</a:t>
            </a:r>
            <a:r>
              <a:rPr lang="lv-LV" sz="1400" dirty="0"/>
              <a:t>. Te atrodam Simon </a:t>
            </a:r>
            <a:r>
              <a:rPr lang="lv-LV" sz="1400" dirty="0" err="1"/>
              <a:t>Renard</a:t>
            </a:r>
            <a:r>
              <a:rPr lang="lv-LV" sz="1400" dirty="0"/>
              <a:t> </a:t>
            </a:r>
            <a:r>
              <a:rPr lang="lv-LV" sz="1400" dirty="0" err="1"/>
              <a:t>de</a:t>
            </a:r>
            <a:r>
              <a:rPr lang="lv-LV" sz="1400" dirty="0"/>
              <a:t> St. </a:t>
            </a:r>
            <a:r>
              <a:rPr lang="lv-LV" sz="1400" dirty="0" err="1"/>
              <a:t>André</a:t>
            </a:r>
            <a:r>
              <a:rPr lang="lv-LV" sz="1400" dirty="0"/>
              <a:t> (1613–1677) un </a:t>
            </a:r>
            <a:r>
              <a:rPr lang="lv-LV" sz="1400" dirty="0" err="1"/>
              <a:t>Jean</a:t>
            </a:r>
            <a:r>
              <a:rPr lang="lv-LV" sz="1400" dirty="0"/>
              <a:t> </a:t>
            </a:r>
            <a:r>
              <a:rPr lang="lv-LV" sz="1400" dirty="0" err="1"/>
              <a:t>Cotelle</a:t>
            </a:r>
            <a:r>
              <a:rPr lang="lv-LV" sz="1400" dirty="0"/>
              <a:t>. Citi, kuru vārdus varētu minēt, bija Džozefs Verners (1637–1710) un </a:t>
            </a:r>
            <a:r>
              <a:rPr lang="lv-LV" sz="1400" dirty="0" err="1"/>
              <a:t>Rosalba</a:t>
            </a:r>
            <a:r>
              <a:rPr lang="lv-LV" sz="1400" dirty="0"/>
              <a:t> </a:t>
            </a:r>
            <a:r>
              <a:rPr lang="lv-LV" sz="1400" dirty="0" err="1"/>
              <a:t>Carriera</a:t>
            </a:r>
            <a:r>
              <a:rPr lang="lv-LV" sz="1400" dirty="0"/>
              <a:t> (1675–1757). </a:t>
            </a:r>
          </a:p>
        </p:txBody>
      </p:sp>
    </p:spTree>
    <p:extLst>
      <p:ext uri="{BB962C8B-B14F-4D97-AF65-F5344CB8AC3E}">
        <p14:creationId xmlns:p14="http://schemas.microsoft.com/office/powerpoint/2010/main" val="330570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15000"/>
          </a:schemeClr>
        </a:soli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7908" y="-11032"/>
            <a:ext cx="5204718" cy="6593553"/>
          </a:xfrm>
          <a:prstGeom prst="rect">
            <a:avLst/>
          </a:prstGeom>
        </p:spPr>
      </p:pic>
      <p:sp>
        <p:nvSpPr>
          <p:cNvPr id="4" name="TextBox 3"/>
          <p:cNvSpPr txBox="1"/>
          <p:nvPr/>
        </p:nvSpPr>
        <p:spPr>
          <a:xfrm>
            <a:off x="6959826" y="6582521"/>
            <a:ext cx="3085498" cy="276999"/>
          </a:xfrm>
          <a:prstGeom prst="rect">
            <a:avLst/>
          </a:prstGeom>
          <a:noFill/>
        </p:spPr>
        <p:txBody>
          <a:bodyPr wrap="square" rtlCol="0">
            <a:spAutoFit/>
          </a:bodyPr>
          <a:lstStyle/>
          <a:p>
            <a:r>
              <a:rPr lang="lv-LV" sz="1200" dirty="0"/>
              <a:t>1572.g. Nikolass </a:t>
            </a:r>
            <a:r>
              <a:rPr lang="lv-LV" sz="1200" dirty="0" err="1"/>
              <a:t>Hilards</a:t>
            </a:r>
            <a:r>
              <a:rPr lang="lv-LV" sz="1200" dirty="0"/>
              <a:t>, «Nezināmā portrets»</a:t>
            </a:r>
            <a:endParaRPr lang="en-US" sz="1200" dirty="0"/>
          </a:p>
        </p:txBody>
      </p:sp>
      <p:sp>
        <p:nvSpPr>
          <p:cNvPr id="6" name="TextBox 5">
            <a:extLst>
              <a:ext uri="{FF2B5EF4-FFF2-40B4-BE49-F238E27FC236}">
                <a16:creationId xmlns:a16="http://schemas.microsoft.com/office/drawing/2014/main" id="{31E7E67C-A1DC-A85E-44CD-303784D210E8}"/>
              </a:ext>
            </a:extLst>
          </p:cNvPr>
          <p:cNvSpPr txBox="1"/>
          <p:nvPr/>
        </p:nvSpPr>
        <p:spPr>
          <a:xfrm>
            <a:off x="932070" y="439336"/>
            <a:ext cx="4479234" cy="6093976"/>
          </a:xfrm>
          <a:prstGeom prst="rect">
            <a:avLst/>
          </a:prstGeom>
          <a:noFill/>
        </p:spPr>
        <p:txBody>
          <a:bodyPr wrap="square">
            <a:spAutoFit/>
          </a:bodyPr>
          <a:lstStyle/>
          <a:p>
            <a:r>
              <a:rPr lang="lv-LV" sz="1200" dirty="0"/>
              <a:t> </a:t>
            </a:r>
            <a:r>
              <a:rPr lang="lv-LV" sz="1200" b="1" dirty="0">
                <a:solidFill>
                  <a:srgbClr val="7030A0"/>
                </a:solidFill>
              </a:rPr>
              <a:t>Pirmais slavenais vietējais angļu portretu </a:t>
            </a:r>
            <a:r>
              <a:rPr lang="lv-LV" sz="1200" b="1" dirty="0" err="1">
                <a:solidFill>
                  <a:srgbClr val="7030A0"/>
                </a:solidFill>
              </a:rPr>
              <a:t>miniaturists</a:t>
            </a:r>
            <a:r>
              <a:rPr lang="lv-LV" sz="1200" b="1" dirty="0">
                <a:solidFill>
                  <a:srgbClr val="7030A0"/>
                </a:solidFill>
              </a:rPr>
              <a:t> ir Nikolass </a:t>
            </a:r>
            <a:r>
              <a:rPr lang="lv-LV" sz="1200" b="1" dirty="0" err="1">
                <a:solidFill>
                  <a:srgbClr val="7030A0"/>
                </a:solidFill>
              </a:rPr>
              <a:t>Hiljards</a:t>
            </a:r>
            <a:r>
              <a:rPr lang="lv-LV" sz="1200" b="1" dirty="0">
                <a:solidFill>
                  <a:srgbClr val="7030A0"/>
                </a:solidFill>
              </a:rPr>
              <a:t> (ap 1537–1619), kura darbs gleznots tradicionālā stilā, bet, mākslinieks ļoti izjusti izturas pret atainojamajiem cilvēkiem. Krāsu triepiens ir </a:t>
            </a:r>
            <a:r>
              <a:rPr lang="lv-LV" sz="1200" b="1" dirty="0" err="1">
                <a:solidFill>
                  <a:srgbClr val="7030A0"/>
                </a:solidFill>
              </a:rPr>
              <a:t>pastozs</a:t>
            </a:r>
            <a:r>
              <a:rPr lang="lv-LV" sz="1200" b="1" dirty="0">
                <a:solidFill>
                  <a:srgbClr val="7030A0"/>
                </a:solidFill>
              </a:rPr>
              <a:t>, un, lai pastiprinātu košuma efektu, tiek izmantots zelts. Tās bieži tiek parakstītas, un bieži vien uz tām ir arī latīņu valodā kāda devīze.</a:t>
            </a:r>
            <a:endParaRPr lang="en-US" sz="1200" b="1" dirty="0">
              <a:solidFill>
                <a:srgbClr val="7030A0"/>
              </a:solidFill>
            </a:endParaRPr>
          </a:p>
          <a:p>
            <a:r>
              <a:rPr lang="lv-LV" sz="1200" dirty="0"/>
              <a:t>M</a:t>
            </a:r>
            <a:r>
              <a:rPr lang="en-US" sz="1200" dirty="0" err="1"/>
              <a:t>iniatūra</a:t>
            </a:r>
            <a:r>
              <a:rPr lang="lv-LV" sz="1200" dirty="0"/>
              <a:t> - portrets</a:t>
            </a:r>
            <a:r>
              <a:rPr lang="en-US" sz="1200" dirty="0"/>
              <a:t> </a:t>
            </a:r>
            <a:r>
              <a:rPr lang="en-US" sz="1200" dirty="0" err="1"/>
              <a:t>ir</a:t>
            </a:r>
            <a:r>
              <a:rPr lang="en-US" sz="1200" dirty="0"/>
              <a:t> </a:t>
            </a:r>
            <a:r>
              <a:rPr lang="en-US" sz="1200" dirty="0" err="1"/>
              <a:t>glezna</a:t>
            </a:r>
            <a:r>
              <a:rPr lang="en-US" sz="1200" dirty="0"/>
              <a:t>, </a:t>
            </a:r>
            <a:r>
              <a:rPr lang="lv-LV" sz="1200" dirty="0"/>
              <a:t>kuru mākslinieks</a:t>
            </a:r>
            <a:r>
              <a:rPr lang="en-US" sz="1200" dirty="0"/>
              <a:t> </a:t>
            </a:r>
            <a:r>
              <a:rPr lang="en-US" sz="1200" dirty="0" err="1"/>
              <a:t>iz</a:t>
            </a:r>
            <a:r>
              <a:rPr lang="lv-LV" sz="1200" dirty="0"/>
              <a:t>pilda </a:t>
            </a:r>
            <a:r>
              <a:rPr lang="lv-LV" sz="1200" dirty="0" err="1"/>
              <a:t>tempers</a:t>
            </a:r>
            <a:r>
              <a:rPr lang="lv-LV" sz="1200" dirty="0"/>
              <a:t>, </a:t>
            </a:r>
            <a:r>
              <a:rPr lang="en-US" sz="1200" dirty="0" err="1"/>
              <a:t>akvare</a:t>
            </a:r>
            <a:r>
              <a:rPr lang="lv-LV" sz="1200" dirty="0" err="1"/>
              <a:t>lu</a:t>
            </a:r>
            <a:r>
              <a:rPr lang="en-US" sz="1200" dirty="0"/>
              <a:t> </a:t>
            </a:r>
            <a:r>
              <a:rPr lang="en-US" sz="1200" dirty="0" err="1"/>
              <a:t>vai</a:t>
            </a:r>
            <a:r>
              <a:rPr lang="en-US" sz="1200" dirty="0"/>
              <a:t> </a:t>
            </a:r>
            <a:r>
              <a:rPr lang="en-US" sz="1200" dirty="0" err="1"/>
              <a:t>emal</a:t>
            </a:r>
            <a:r>
              <a:rPr lang="lv-LV" sz="1200" dirty="0" err="1"/>
              <a:t>ijas</a:t>
            </a:r>
            <a:r>
              <a:rPr lang="lv-LV" sz="1200" dirty="0"/>
              <a:t> tehnikā</a:t>
            </a:r>
            <a:r>
              <a:rPr lang="en-US" sz="1200" dirty="0"/>
              <a:t>. </a:t>
            </a:r>
            <a:r>
              <a:rPr lang="en-US" sz="1200" dirty="0" err="1"/>
              <a:t>Portretu</a:t>
            </a:r>
            <a:r>
              <a:rPr lang="en-US" sz="1200" dirty="0"/>
              <a:t> </a:t>
            </a:r>
            <a:r>
              <a:rPr lang="en-US" sz="1200" dirty="0" err="1"/>
              <a:t>miniatūras</a:t>
            </a:r>
            <a:r>
              <a:rPr lang="en-US" sz="1200" dirty="0"/>
              <a:t> </a:t>
            </a:r>
            <a:r>
              <a:rPr lang="en-US" sz="1200" dirty="0" err="1"/>
              <a:t>attīstījās</a:t>
            </a:r>
            <a:r>
              <a:rPr lang="en-US" sz="1200" dirty="0"/>
              <a:t> no </a:t>
            </a:r>
            <a:r>
              <a:rPr lang="lv-LV" sz="1200" dirty="0"/>
              <a:t>grāmatu ilustrāciju </a:t>
            </a:r>
            <a:r>
              <a:rPr lang="en-US" sz="1200" dirty="0" err="1"/>
              <a:t>miniatūr</a:t>
            </a:r>
            <a:r>
              <a:rPr lang="lv-LV" sz="1200" dirty="0" err="1"/>
              <a:t>ām</a:t>
            </a:r>
            <a:r>
              <a:rPr lang="en-US" sz="1200" dirty="0"/>
              <a:t>,</a:t>
            </a:r>
            <a:r>
              <a:rPr lang="lv-LV" sz="1200" dirty="0"/>
              <a:t> </a:t>
            </a:r>
            <a:r>
              <a:rPr lang="en-US" sz="1200" dirty="0" err="1"/>
              <a:t>tās</a:t>
            </a:r>
            <a:r>
              <a:rPr lang="en-US" sz="1200" dirty="0"/>
              <a:t> </a:t>
            </a:r>
            <a:r>
              <a:rPr lang="en-US" sz="1400" dirty="0" err="1">
                <a:solidFill>
                  <a:srgbClr val="C00000"/>
                </a:solidFill>
              </a:rPr>
              <a:t>bija</a:t>
            </a:r>
            <a:r>
              <a:rPr lang="en-US" sz="1400" dirty="0">
                <a:solidFill>
                  <a:srgbClr val="C00000"/>
                </a:solidFill>
              </a:rPr>
              <a:t> </a:t>
            </a:r>
            <a:r>
              <a:rPr lang="en-US" sz="1400" dirty="0" err="1">
                <a:solidFill>
                  <a:srgbClr val="C00000"/>
                </a:solidFill>
              </a:rPr>
              <a:t>populāras</a:t>
            </a:r>
            <a:r>
              <a:rPr lang="en-US" sz="1400" dirty="0">
                <a:solidFill>
                  <a:srgbClr val="C00000"/>
                </a:solidFill>
              </a:rPr>
              <a:t> 16. </a:t>
            </a:r>
            <a:r>
              <a:rPr lang="en-US" sz="1400" dirty="0" err="1">
                <a:solidFill>
                  <a:srgbClr val="C00000"/>
                </a:solidFill>
              </a:rPr>
              <a:t>gadsimta</a:t>
            </a:r>
            <a:r>
              <a:rPr lang="en-US" sz="1400" dirty="0">
                <a:solidFill>
                  <a:srgbClr val="C00000"/>
                </a:solidFill>
              </a:rPr>
              <a:t> </a:t>
            </a:r>
            <a:r>
              <a:rPr lang="en-US" sz="1400" dirty="0" err="1">
                <a:solidFill>
                  <a:srgbClr val="C00000"/>
                </a:solidFill>
              </a:rPr>
              <a:t>elitē</a:t>
            </a:r>
            <a:r>
              <a:rPr lang="en-US" sz="1400" dirty="0">
                <a:solidFill>
                  <a:srgbClr val="C00000"/>
                </a:solidFill>
              </a:rPr>
              <a:t>, </a:t>
            </a:r>
            <a:r>
              <a:rPr lang="en-US" sz="1400" dirty="0" err="1">
                <a:solidFill>
                  <a:srgbClr val="C00000"/>
                </a:solidFill>
              </a:rPr>
              <a:t>galvenokārt</a:t>
            </a:r>
            <a:r>
              <a:rPr lang="en-US" sz="1400" dirty="0">
                <a:solidFill>
                  <a:srgbClr val="C00000"/>
                </a:solidFill>
              </a:rPr>
              <a:t> </a:t>
            </a:r>
            <a:r>
              <a:rPr lang="en-US" sz="1400" dirty="0" err="1">
                <a:solidFill>
                  <a:srgbClr val="C00000"/>
                </a:solidFill>
              </a:rPr>
              <a:t>Anglijā</a:t>
            </a:r>
            <a:r>
              <a:rPr lang="en-US" sz="1400" dirty="0">
                <a:solidFill>
                  <a:srgbClr val="C00000"/>
                </a:solidFill>
              </a:rPr>
              <a:t> un </a:t>
            </a:r>
            <a:r>
              <a:rPr lang="en-US" sz="1400" dirty="0" err="1">
                <a:solidFill>
                  <a:srgbClr val="C00000"/>
                </a:solidFill>
              </a:rPr>
              <a:t>Francijā</a:t>
            </a:r>
            <a:r>
              <a:rPr lang="en-US" sz="1400" dirty="0">
                <a:solidFill>
                  <a:srgbClr val="C00000"/>
                </a:solidFill>
              </a:rPr>
              <a:t>, un </a:t>
            </a:r>
            <a:r>
              <a:rPr lang="en-US" sz="1400" dirty="0" err="1">
                <a:solidFill>
                  <a:srgbClr val="C00000"/>
                </a:solidFill>
              </a:rPr>
              <a:t>izplatījās</a:t>
            </a:r>
            <a:r>
              <a:rPr lang="en-US" sz="1400" dirty="0">
                <a:solidFill>
                  <a:srgbClr val="C00000"/>
                </a:solidFill>
              </a:rPr>
              <a:t> </a:t>
            </a:r>
            <a:r>
              <a:rPr lang="en-US" sz="1400" dirty="0" err="1">
                <a:solidFill>
                  <a:srgbClr val="C00000"/>
                </a:solidFill>
              </a:rPr>
              <a:t>visā</a:t>
            </a:r>
            <a:r>
              <a:rPr lang="en-US" sz="1400" dirty="0">
                <a:solidFill>
                  <a:srgbClr val="C00000"/>
                </a:solidFill>
              </a:rPr>
              <a:t> </a:t>
            </a:r>
            <a:r>
              <a:rPr lang="en-US" sz="1400" dirty="0" err="1">
                <a:solidFill>
                  <a:srgbClr val="C00000"/>
                </a:solidFill>
              </a:rPr>
              <a:t>pārējā</a:t>
            </a:r>
            <a:r>
              <a:rPr lang="en-US" sz="1400" dirty="0">
                <a:solidFill>
                  <a:srgbClr val="C00000"/>
                </a:solidFill>
              </a:rPr>
              <a:t> </a:t>
            </a:r>
            <a:r>
              <a:rPr lang="en-US" sz="1400" dirty="0" err="1">
                <a:solidFill>
                  <a:srgbClr val="C00000"/>
                </a:solidFill>
              </a:rPr>
              <a:t>Eiropā</a:t>
            </a:r>
            <a:r>
              <a:rPr lang="en-US" sz="1400" dirty="0">
                <a:solidFill>
                  <a:srgbClr val="C00000"/>
                </a:solidFill>
              </a:rPr>
              <a:t> no 18. </a:t>
            </a:r>
            <a:r>
              <a:rPr lang="en-US" sz="1400" dirty="0" err="1">
                <a:solidFill>
                  <a:srgbClr val="C00000"/>
                </a:solidFill>
              </a:rPr>
              <a:t>gadsimta</a:t>
            </a:r>
            <a:r>
              <a:rPr lang="en-US" sz="1400" dirty="0">
                <a:solidFill>
                  <a:srgbClr val="C00000"/>
                </a:solidFill>
              </a:rPr>
              <a:t> </a:t>
            </a:r>
            <a:r>
              <a:rPr lang="en-US" sz="1400" dirty="0" err="1">
                <a:solidFill>
                  <a:srgbClr val="C00000"/>
                </a:solidFill>
              </a:rPr>
              <a:t>vidus</a:t>
            </a:r>
            <a:r>
              <a:rPr lang="en-US" sz="1400" dirty="0">
                <a:solidFill>
                  <a:srgbClr val="C00000"/>
                </a:solidFill>
              </a:rPr>
              <a:t>, </a:t>
            </a:r>
            <a:r>
              <a:rPr lang="en-US" sz="1400" dirty="0" err="1">
                <a:solidFill>
                  <a:srgbClr val="C00000"/>
                </a:solidFill>
              </a:rPr>
              <a:t>paliekot</a:t>
            </a:r>
            <a:r>
              <a:rPr lang="en-US" sz="1400" dirty="0">
                <a:solidFill>
                  <a:srgbClr val="C00000"/>
                </a:solidFill>
              </a:rPr>
              <a:t> </a:t>
            </a:r>
            <a:r>
              <a:rPr lang="en-US" sz="1400" dirty="0" err="1">
                <a:solidFill>
                  <a:srgbClr val="C00000"/>
                </a:solidFill>
              </a:rPr>
              <a:t>ļoti</a:t>
            </a:r>
            <a:r>
              <a:rPr lang="en-US" sz="1400" dirty="0">
                <a:solidFill>
                  <a:srgbClr val="C00000"/>
                </a:solidFill>
              </a:rPr>
              <a:t> </a:t>
            </a:r>
            <a:r>
              <a:rPr lang="en-US" sz="1400" dirty="0" err="1">
                <a:solidFill>
                  <a:srgbClr val="C00000"/>
                </a:solidFill>
              </a:rPr>
              <a:t>populāras</a:t>
            </a:r>
            <a:r>
              <a:rPr lang="en-US" sz="1400" dirty="0">
                <a:solidFill>
                  <a:srgbClr val="C00000"/>
                </a:solidFill>
              </a:rPr>
              <a:t> </a:t>
            </a:r>
            <a:r>
              <a:rPr lang="en-US" sz="1400" dirty="0" err="1">
                <a:solidFill>
                  <a:srgbClr val="C00000"/>
                </a:solidFill>
              </a:rPr>
              <a:t>līdz</a:t>
            </a:r>
            <a:r>
              <a:rPr lang="en-US" sz="1400" dirty="0">
                <a:solidFill>
                  <a:srgbClr val="C00000"/>
                </a:solidFill>
              </a:rPr>
              <a:t> </a:t>
            </a:r>
            <a:r>
              <a:rPr lang="en-US" sz="1400" dirty="0" err="1">
                <a:solidFill>
                  <a:srgbClr val="C00000"/>
                </a:solidFill>
              </a:rPr>
              <a:t>dagerotipu</a:t>
            </a:r>
            <a:r>
              <a:rPr lang="en-US" sz="1400" dirty="0">
                <a:solidFill>
                  <a:srgbClr val="C00000"/>
                </a:solidFill>
              </a:rPr>
              <a:t> un </a:t>
            </a:r>
            <a:r>
              <a:rPr lang="en-US" sz="1400" dirty="0" err="1">
                <a:solidFill>
                  <a:srgbClr val="C00000"/>
                </a:solidFill>
              </a:rPr>
              <a:t>fotogrāfijas</a:t>
            </a:r>
            <a:r>
              <a:rPr lang="en-US" sz="1400" dirty="0">
                <a:solidFill>
                  <a:srgbClr val="C00000"/>
                </a:solidFill>
              </a:rPr>
              <a:t> </a:t>
            </a:r>
            <a:r>
              <a:rPr lang="en-US" sz="1400" dirty="0" err="1">
                <a:solidFill>
                  <a:srgbClr val="C00000"/>
                </a:solidFill>
              </a:rPr>
              <a:t>attīstībai</a:t>
            </a:r>
            <a:r>
              <a:rPr lang="en-US" sz="1400" dirty="0">
                <a:solidFill>
                  <a:srgbClr val="C00000"/>
                </a:solidFill>
              </a:rPr>
              <a:t> 19. </a:t>
            </a:r>
            <a:r>
              <a:rPr lang="en-US" sz="1400" dirty="0" err="1">
                <a:solidFill>
                  <a:srgbClr val="C00000"/>
                </a:solidFill>
              </a:rPr>
              <a:t>gadsimta</a:t>
            </a:r>
            <a:r>
              <a:rPr lang="en-US" sz="1400" dirty="0">
                <a:solidFill>
                  <a:srgbClr val="C00000"/>
                </a:solidFill>
              </a:rPr>
              <a:t> </a:t>
            </a:r>
            <a:r>
              <a:rPr lang="en-US" sz="1400" dirty="0" err="1">
                <a:solidFill>
                  <a:srgbClr val="C00000"/>
                </a:solidFill>
              </a:rPr>
              <a:t>vidū</a:t>
            </a:r>
            <a:r>
              <a:rPr lang="en-US" sz="1400" dirty="0">
                <a:solidFill>
                  <a:srgbClr val="C00000"/>
                </a:solidFill>
              </a:rPr>
              <a:t>.</a:t>
            </a:r>
            <a:r>
              <a:rPr lang="lv-LV" sz="1400" dirty="0">
                <a:solidFill>
                  <a:srgbClr val="C00000"/>
                </a:solidFill>
              </a:rPr>
              <a:t> </a:t>
            </a:r>
            <a:r>
              <a:rPr lang="lv-LV" sz="1200" dirty="0"/>
              <a:t>Tās parasti bija intīmas dāvanas, ko pasniedza ģimenē vai cerīgi vīrieši laipnībā, bet daži valdnieki, piemēram, Džeimss I no Anglijas, sniedza lielu skaitu šādu diplomātisku vai politisku dāvanu. Tās, visticamāk, tika gleznotas, kad kāds ģimenes locekļiem ievērojamu laiku atradās prombūtnē, neatkarīgi no tā, vai vīrs vai dēls dodas karā vai emigrē, vai meita - apprecas.</a:t>
            </a:r>
          </a:p>
          <a:p>
            <a:r>
              <a:rPr lang="lv-LV" sz="1200" dirty="0"/>
              <a:t>Pirmie miniatūristi izmantoja akvareli, lai gleznotu uz pauspapīra, vai (īpaši Anglijā) uz spēļu kārtīm, kas apgrieztas vajadzīgajā formā. Šo tehniku bieži sauca par kaļķošanu (kā Nikolā </a:t>
            </a:r>
            <a:r>
              <a:rPr lang="lv-LV" sz="1200" dirty="0" err="1"/>
              <a:t>Hiljarda</a:t>
            </a:r>
            <a:r>
              <a:rPr lang="lv-LV" sz="1200" dirty="0"/>
              <a:t> traktātā par kaļķošanas mākslu ap 1600. gadu) </a:t>
            </a:r>
          </a:p>
          <a:p>
            <a:r>
              <a:rPr lang="lv-LV" sz="1200" dirty="0"/>
              <a:t>17. gadsimta otrajā pusē stiklveida emalja, kas krāsota uz vara, kļuva arvien populārāka, īpaši Francijā. 18. gadsimtā miniatūras tika gleznotas ar akvareli </a:t>
            </a:r>
          </a:p>
          <a:p>
            <a:r>
              <a:rPr lang="lv-LV" sz="1200" dirty="0"/>
              <a:t>uz ziloņkaula, kas tagad bija kļuvis salīdzinoši lēts. </a:t>
            </a:r>
            <a:r>
              <a:rPr lang="lv-LV" sz="1400" dirty="0">
                <a:solidFill>
                  <a:srgbClr val="C00000"/>
                </a:solidFill>
              </a:rPr>
              <a:t>Portretu miniatūras, </a:t>
            </a:r>
          </a:p>
          <a:p>
            <a:r>
              <a:rPr lang="lv-LV" sz="1400" dirty="0">
                <a:solidFill>
                  <a:srgbClr val="C00000"/>
                </a:solidFill>
              </a:rPr>
              <a:t>kas bija tik mazas kā 40 mm × 30 mm, bieži tika ievietotas slēdzenēs, pulksteņu vāku iekšpusē vai rotaslietās, lai tās varētu nēsāt līdzi.</a:t>
            </a:r>
            <a:r>
              <a:rPr lang="lv-LV" sz="1200" dirty="0">
                <a:solidFill>
                  <a:srgbClr val="C00000"/>
                </a:solidFill>
              </a:rPr>
              <a:t> </a:t>
            </a:r>
            <a:r>
              <a:rPr lang="lv-LV" sz="1200" dirty="0"/>
              <a:t>Citas tika ierāmēta statīvos vai pakārtas pie sienas, vai ievietotas šņaucamo kastu vākos. </a:t>
            </a:r>
            <a:endParaRPr lang="en-US" sz="1200" dirty="0"/>
          </a:p>
        </p:txBody>
      </p:sp>
    </p:spTree>
    <p:extLst>
      <p:ext uri="{BB962C8B-B14F-4D97-AF65-F5344CB8AC3E}">
        <p14:creationId xmlns:p14="http://schemas.microsoft.com/office/powerpoint/2010/main" val="223871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55460" y="0"/>
            <a:ext cx="4882388" cy="4847822"/>
          </a:xfrm>
          <a:prstGeom prst="rect">
            <a:avLst/>
          </a:prstGeom>
        </p:spPr>
      </p:pic>
      <p:sp>
        <p:nvSpPr>
          <p:cNvPr id="3" name="TextBox 2"/>
          <p:cNvSpPr txBox="1"/>
          <p:nvPr/>
        </p:nvSpPr>
        <p:spPr>
          <a:xfrm>
            <a:off x="4038529" y="4882621"/>
            <a:ext cx="4884599" cy="276999"/>
          </a:xfrm>
          <a:prstGeom prst="rect">
            <a:avLst/>
          </a:prstGeom>
          <a:noFill/>
        </p:spPr>
        <p:txBody>
          <a:bodyPr wrap="square" rtlCol="0">
            <a:spAutoFit/>
          </a:bodyPr>
          <a:lstStyle/>
          <a:p>
            <a:r>
              <a:rPr lang="lv-LV" sz="1200" dirty="0"/>
              <a:t>            18.gs. miniatūru portretu kolekcija Varšavas nacionālajā muzejā.</a:t>
            </a:r>
            <a:endParaRPr lang="en-US" sz="1200" dirty="0"/>
          </a:p>
        </p:txBody>
      </p:sp>
      <p:sp>
        <p:nvSpPr>
          <p:cNvPr id="5" name="TextBox 4">
            <a:extLst>
              <a:ext uri="{FF2B5EF4-FFF2-40B4-BE49-F238E27FC236}">
                <a16:creationId xmlns:a16="http://schemas.microsoft.com/office/drawing/2014/main" id="{599538D7-69F4-0389-BDA5-6C8BC57C1FE3}"/>
              </a:ext>
            </a:extLst>
          </p:cNvPr>
          <p:cNvSpPr txBox="1"/>
          <p:nvPr/>
        </p:nvSpPr>
        <p:spPr>
          <a:xfrm>
            <a:off x="858337" y="5216921"/>
            <a:ext cx="10269071" cy="1384995"/>
          </a:xfrm>
          <a:prstGeom prst="rect">
            <a:avLst/>
          </a:prstGeom>
          <a:noFill/>
        </p:spPr>
        <p:txBody>
          <a:bodyPr wrap="square">
            <a:spAutoFit/>
          </a:bodyPr>
          <a:lstStyle/>
          <a:p>
            <a:pPr algn="ctr"/>
            <a:r>
              <a:rPr lang="lv-LV" sz="1200" dirty="0"/>
              <a:t>Vēlīnais </a:t>
            </a:r>
            <a:r>
              <a:rPr lang="en-US" sz="1200" dirty="0"/>
              <a:t>periods</a:t>
            </a:r>
          </a:p>
          <a:p>
            <a:pPr algn="ctr"/>
            <a:r>
              <a:rPr lang="en-US" sz="1200" dirty="0"/>
              <a:t>Kristiana </a:t>
            </a:r>
            <a:r>
              <a:rPr lang="en-US" sz="1200" dirty="0" err="1"/>
              <a:t>Hornemana</a:t>
            </a:r>
            <a:r>
              <a:rPr lang="en-US" sz="1200" dirty="0"/>
              <a:t> </a:t>
            </a:r>
            <a:r>
              <a:rPr lang="en-US" sz="1200" dirty="0" err="1"/>
              <a:t>miniatūrais</a:t>
            </a:r>
            <a:r>
              <a:rPr lang="en-US" sz="1200" dirty="0"/>
              <a:t> </a:t>
            </a:r>
            <a:r>
              <a:rPr lang="en-US" sz="1200" dirty="0" err="1"/>
              <a:t>Ludviga</a:t>
            </a:r>
            <a:r>
              <a:rPr lang="en-US" sz="1200" dirty="0"/>
              <a:t> van </a:t>
            </a:r>
            <a:r>
              <a:rPr lang="en-US" sz="1200" dirty="0" err="1"/>
              <a:t>Bēthovena</a:t>
            </a:r>
            <a:r>
              <a:rPr lang="en-US" sz="1200" dirty="0"/>
              <a:t> </a:t>
            </a:r>
            <a:r>
              <a:rPr lang="en-US" sz="1200" dirty="0" err="1"/>
              <a:t>portrets</a:t>
            </a:r>
            <a:r>
              <a:rPr lang="en-US" sz="1200" dirty="0"/>
              <a:t> (1802).</a:t>
            </a:r>
          </a:p>
          <a:p>
            <a:pPr algn="ctr"/>
            <a:r>
              <a:rPr lang="en-US" sz="1200" dirty="0" err="1"/>
              <a:t>Dānijā</a:t>
            </a:r>
            <a:r>
              <a:rPr lang="en-US" sz="1200" dirty="0"/>
              <a:t> </a:t>
            </a:r>
            <a:r>
              <a:rPr lang="en-US" sz="1200" dirty="0" err="1"/>
              <a:t>Kornēlijs</a:t>
            </a:r>
            <a:r>
              <a:rPr lang="en-US" sz="1200" dirty="0"/>
              <a:t> </a:t>
            </a:r>
            <a:r>
              <a:rPr lang="en-US" sz="1200" dirty="0" err="1"/>
              <a:t>Hoijers</a:t>
            </a:r>
            <a:r>
              <a:rPr lang="en-US" sz="1200" dirty="0"/>
              <a:t> 18. </a:t>
            </a:r>
            <a:r>
              <a:rPr lang="en-US" sz="1200" dirty="0" err="1"/>
              <a:t>gadsimta</a:t>
            </a:r>
            <a:r>
              <a:rPr lang="en-US" sz="1200" dirty="0"/>
              <a:t> </a:t>
            </a:r>
            <a:r>
              <a:rPr lang="en-US" sz="1200" dirty="0" err="1"/>
              <a:t>otrajā</a:t>
            </a:r>
            <a:r>
              <a:rPr lang="en-US" sz="1200" dirty="0"/>
              <a:t> </a:t>
            </a:r>
            <a:r>
              <a:rPr lang="en-US" sz="1200" dirty="0" err="1"/>
              <a:t>pusē</a:t>
            </a:r>
            <a:r>
              <a:rPr lang="en-US" sz="1200" dirty="0"/>
              <a:t> </a:t>
            </a:r>
            <a:r>
              <a:rPr lang="en-US" sz="1200" dirty="0" err="1"/>
              <a:t>specializējās</a:t>
            </a:r>
            <a:r>
              <a:rPr lang="en-US" sz="1200" dirty="0"/>
              <a:t> </a:t>
            </a:r>
            <a:r>
              <a:rPr lang="en-US" sz="1200" dirty="0" err="1"/>
              <a:t>miniatūru</a:t>
            </a:r>
            <a:r>
              <a:rPr lang="en-US" sz="1200" dirty="0"/>
              <a:t> </a:t>
            </a:r>
            <a:r>
              <a:rPr lang="en-US" sz="1200" dirty="0" err="1"/>
              <a:t>glezniecībā</a:t>
            </a:r>
            <a:r>
              <a:rPr lang="en-US" sz="1200" dirty="0"/>
              <a:t> (</a:t>
            </a:r>
            <a:r>
              <a:rPr lang="en-US" sz="1200" dirty="0" err="1"/>
              <a:t>bieži</a:t>
            </a:r>
            <a:r>
              <a:rPr lang="en-US" sz="1200" dirty="0"/>
              <a:t> 40 mm × 30 mm </a:t>
            </a:r>
            <a:r>
              <a:rPr lang="en-US" sz="1200" dirty="0" err="1"/>
              <a:t>vai</a:t>
            </a:r>
            <a:r>
              <a:rPr lang="en-US" sz="1200" dirty="0"/>
              <a:t> </a:t>
            </a:r>
            <a:r>
              <a:rPr lang="en-US" sz="1200" dirty="0" err="1"/>
              <a:t>aptuveni</a:t>
            </a:r>
            <a:r>
              <a:rPr lang="en-US" sz="1200" dirty="0"/>
              <a:t> 1-1,5 </a:t>
            </a:r>
            <a:r>
              <a:rPr lang="en-US" sz="1200" dirty="0" err="1"/>
              <a:t>collas</a:t>
            </a:r>
            <a:r>
              <a:rPr lang="en-US" sz="1200" dirty="0"/>
              <a:t>, </a:t>
            </a:r>
            <a:r>
              <a:rPr lang="en-US" sz="1200" dirty="0" err="1"/>
              <a:t>vai</a:t>
            </a:r>
            <a:r>
              <a:rPr lang="en-US" sz="1200" dirty="0"/>
              <a:t> </a:t>
            </a:r>
            <a:r>
              <a:rPr lang="en-US" sz="1200" dirty="0" err="1"/>
              <a:t>daudzos</a:t>
            </a:r>
            <a:r>
              <a:rPr lang="en-US" sz="1200" dirty="0"/>
              <a:t> </a:t>
            </a:r>
            <a:r>
              <a:rPr lang="en-US" sz="1200" dirty="0" err="1"/>
              <a:t>gadījumos</a:t>
            </a:r>
            <a:r>
              <a:rPr lang="en-US" sz="1200" dirty="0"/>
              <a:t> </a:t>
            </a:r>
            <a:r>
              <a:rPr lang="en-US" sz="1200" dirty="0" err="1"/>
              <a:t>ovālas</a:t>
            </a:r>
            <a:r>
              <a:rPr lang="en-US" sz="1200" dirty="0"/>
              <a:t> </a:t>
            </a:r>
            <a:r>
              <a:rPr lang="en-US" sz="1200" dirty="0" err="1"/>
              <a:t>vai</a:t>
            </a:r>
            <a:r>
              <a:rPr lang="en-US" sz="1200" dirty="0"/>
              <a:t> </a:t>
            </a:r>
            <a:r>
              <a:rPr lang="en-US" sz="1200" dirty="0" err="1"/>
              <a:t>apaļas</a:t>
            </a:r>
            <a:r>
              <a:rPr lang="en-US" sz="1200" dirty="0"/>
              <a:t> </a:t>
            </a:r>
            <a:r>
              <a:rPr lang="en-US" sz="1200" dirty="0" err="1"/>
              <a:t>formas</a:t>
            </a:r>
            <a:r>
              <a:rPr lang="en-US" sz="1200" dirty="0"/>
              <a:t>) un 1769. </a:t>
            </a:r>
            <a:r>
              <a:rPr lang="en-US" sz="1200" dirty="0" err="1"/>
              <a:t>gadā</a:t>
            </a:r>
            <a:r>
              <a:rPr lang="en-US" sz="1200" dirty="0"/>
              <a:t> tika </a:t>
            </a:r>
            <a:r>
              <a:rPr lang="en-US" sz="1200" dirty="0" err="1"/>
              <a:t>iecelts</a:t>
            </a:r>
            <a:r>
              <a:rPr lang="en-US" sz="1200" dirty="0"/>
              <a:t> par </a:t>
            </a:r>
            <a:r>
              <a:rPr lang="en-US" sz="1200" dirty="0" err="1"/>
              <a:t>miniatūru</a:t>
            </a:r>
            <a:r>
              <a:rPr lang="en-US" sz="1200" dirty="0"/>
              <a:t> </a:t>
            </a:r>
            <a:r>
              <a:rPr lang="en-US" sz="1200" dirty="0" err="1"/>
              <a:t>gleznotāju</a:t>
            </a:r>
            <a:r>
              <a:rPr lang="en-US" sz="1200" dirty="0"/>
              <a:t> </a:t>
            </a:r>
            <a:r>
              <a:rPr lang="en-US" sz="1200" dirty="0" err="1"/>
              <a:t>Dānijas</a:t>
            </a:r>
            <a:r>
              <a:rPr lang="en-US" sz="1200" dirty="0"/>
              <a:t> </a:t>
            </a:r>
            <a:r>
              <a:rPr lang="en-US" sz="1200" dirty="0" err="1"/>
              <a:t>galmā</a:t>
            </a:r>
            <a:r>
              <a:rPr lang="en-US" sz="1200" dirty="0"/>
              <a:t>. </a:t>
            </a:r>
            <a:r>
              <a:rPr lang="en-US" sz="1200" dirty="0" err="1"/>
              <a:t>Viņš</a:t>
            </a:r>
            <a:r>
              <a:rPr lang="en-US" sz="1200" dirty="0"/>
              <a:t> </a:t>
            </a:r>
            <a:r>
              <a:rPr lang="en-US" sz="1200" dirty="0" err="1"/>
              <a:t>strādāja</a:t>
            </a:r>
            <a:r>
              <a:rPr lang="en-US" sz="1200" dirty="0"/>
              <a:t> </a:t>
            </a:r>
            <a:r>
              <a:rPr lang="en-US" sz="1200" dirty="0" err="1"/>
              <a:t>arī</a:t>
            </a:r>
            <a:r>
              <a:rPr lang="en-US" sz="1200" dirty="0"/>
              <a:t> </a:t>
            </a:r>
            <a:r>
              <a:rPr lang="en-US" sz="1200" dirty="0" err="1"/>
              <a:t>vairākās</a:t>
            </a:r>
            <a:r>
              <a:rPr lang="en-US" sz="1200" dirty="0"/>
              <a:t> </a:t>
            </a:r>
            <a:r>
              <a:rPr lang="en-US" sz="1200" dirty="0" err="1"/>
              <a:t>citās</a:t>
            </a:r>
            <a:r>
              <a:rPr lang="en-US" sz="1200" dirty="0"/>
              <a:t> </a:t>
            </a:r>
            <a:r>
              <a:rPr lang="en-US" sz="1200" dirty="0" err="1"/>
              <a:t>Eiropas</a:t>
            </a:r>
            <a:r>
              <a:rPr lang="en-US" sz="1200" dirty="0"/>
              <a:t> </a:t>
            </a:r>
            <a:r>
              <a:rPr lang="en-US" sz="1200" dirty="0" err="1"/>
              <a:t>tiesās</a:t>
            </a:r>
            <a:r>
              <a:rPr lang="en-US" sz="1200" dirty="0"/>
              <a:t> un </a:t>
            </a:r>
            <a:r>
              <a:rPr lang="en-US" sz="1200" dirty="0" err="1"/>
              <a:t>ieguva</a:t>
            </a:r>
            <a:r>
              <a:rPr lang="en-US" sz="1200" dirty="0"/>
              <a:t> </a:t>
            </a:r>
            <a:r>
              <a:rPr lang="en-US" sz="1200" dirty="0" err="1"/>
              <a:t>ievērojamu</a:t>
            </a:r>
            <a:r>
              <a:rPr lang="en-US" sz="1200" dirty="0"/>
              <a:t> </a:t>
            </a:r>
            <a:r>
              <a:rPr lang="en-US" sz="1200" dirty="0" err="1"/>
              <a:t>starptautisku</a:t>
            </a:r>
            <a:r>
              <a:rPr lang="en-US" sz="1200" dirty="0"/>
              <a:t> </a:t>
            </a:r>
            <a:r>
              <a:rPr lang="en-US" sz="1200" dirty="0" err="1"/>
              <a:t>reputāciju</a:t>
            </a:r>
            <a:r>
              <a:rPr lang="en-US" sz="1200" dirty="0"/>
              <a:t>. </a:t>
            </a:r>
            <a:r>
              <a:rPr lang="lv-LV" sz="1200" dirty="0"/>
              <a:t>Viņu nomainīja Kristians </a:t>
            </a:r>
            <a:r>
              <a:rPr lang="lv-LV" sz="1200" dirty="0" err="1"/>
              <a:t>Hornemans</a:t>
            </a:r>
            <a:r>
              <a:rPr lang="lv-LV" sz="1200" dirty="0"/>
              <a:t> kā Dānijas galvenais miniatūru portretu īpašās tirdzniecības atbalstītājs. Starp viņa pazīstamākajiem darbiem ir Ludviga </a:t>
            </a:r>
            <a:r>
              <a:rPr lang="lv-LV" sz="1200" dirty="0" err="1"/>
              <a:t>van</a:t>
            </a:r>
            <a:r>
              <a:rPr lang="lv-LV" sz="1200" dirty="0"/>
              <a:t> Bēthovena portrets no 1802. gada, par kuru Bēthovens bija īpaši iecienījis - iespējams, tāpēc, ka tas viņam piešķīra glaimojošāku izskatu nekā vairums citu portretu. </a:t>
            </a:r>
          </a:p>
        </p:txBody>
      </p:sp>
      <p:pic>
        <p:nvPicPr>
          <p:cNvPr id="1026" name="Picture 2">
            <a:extLst>
              <a:ext uri="{FF2B5EF4-FFF2-40B4-BE49-F238E27FC236}">
                <a16:creationId xmlns:a16="http://schemas.microsoft.com/office/drawing/2014/main" id="{E03798EC-2741-CF2B-AE4E-872830B9D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882" y="1535400"/>
            <a:ext cx="1477709" cy="16863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4981087-24A9-3A70-32F0-052EB8DFB765}"/>
              </a:ext>
            </a:extLst>
          </p:cNvPr>
          <p:cNvSpPr txBox="1"/>
          <p:nvPr/>
        </p:nvSpPr>
        <p:spPr>
          <a:xfrm>
            <a:off x="9746883" y="3692326"/>
            <a:ext cx="1477709" cy="938719"/>
          </a:xfrm>
          <a:prstGeom prst="rect">
            <a:avLst/>
          </a:prstGeom>
          <a:noFill/>
        </p:spPr>
        <p:txBody>
          <a:bodyPr wrap="square">
            <a:spAutoFit/>
          </a:bodyPr>
          <a:lstStyle/>
          <a:p>
            <a:pPr algn="ctr"/>
            <a:r>
              <a:rPr lang="en-US" sz="1100" dirty="0"/>
              <a:t>Kristiana </a:t>
            </a:r>
            <a:r>
              <a:rPr lang="en-US" sz="1100" dirty="0" err="1"/>
              <a:t>Hornemana</a:t>
            </a:r>
            <a:r>
              <a:rPr lang="en-US" sz="1100" dirty="0"/>
              <a:t> </a:t>
            </a:r>
            <a:r>
              <a:rPr lang="en-US" sz="1100" dirty="0" err="1"/>
              <a:t>miniatūra</a:t>
            </a:r>
            <a:r>
              <a:rPr lang="lv-LV" sz="1100" dirty="0"/>
              <a:t> -</a:t>
            </a:r>
            <a:r>
              <a:rPr lang="en-US" sz="1100" dirty="0"/>
              <a:t> </a:t>
            </a:r>
            <a:r>
              <a:rPr lang="en-US" sz="1100" dirty="0" err="1"/>
              <a:t>Ludviga</a:t>
            </a:r>
            <a:r>
              <a:rPr lang="en-US" sz="1100" dirty="0"/>
              <a:t> van </a:t>
            </a:r>
            <a:r>
              <a:rPr lang="en-US" sz="1100" dirty="0" err="1"/>
              <a:t>Bēthovena</a:t>
            </a:r>
            <a:r>
              <a:rPr lang="en-US" sz="1100" dirty="0"/>
              <a:t> </a:t>
            </a:r>
            <a:r>
              <a:rPr lang="en-US" sz="1100" dirty="0" err="1"/>
              <a:t>portrets</a:t>
            </a:r>
            <a:r>
              <a:rPr lang="lv-LV" sz="1100" dirty="0"/>
              <a:t>,</a:t>
            </a:r>
            <a:r>
              <a:rPr lang="en-US" sz="1100" dirty="0"/>
              <a:t> </a:t>
            </a:r>
            <a:endParaRPr lang="lv-LV" sz="1100" dirty="0"/>
          </a:p>
          <a:p>
            <a:pPr algn="ctr"/>
            <a:r>
              <a:rPr lang="en-US" sz="1100" dirty="0"/>
              <a:t>1802</a:t>
            </a:r>
          </a:p>
        </p:txBody>
      </p:sp>
      <p:pic>
        <p:nvPicPr>
          <p:cNvPr id="5124" name="Picture 4">
            <a:extLst>
              <a:ext uri="{FF2B5EF4-FFF2-40B4-BE49-F238E27FC236}">
                <a16:creationId xmlns:a16="http://schemas.microsoft.com/office/drawing/2014/main" id="{7843E1B9-BFCA-3CA7-5436-C70AE0FED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79" y="1561560"/>
            <a:ext cx="3049986" cy="1677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538152-8E36-28A4-A01B-667A196E5BAE}"/>
              </a:ext>
            </a:extLst>
          </p:cNvPr>
          <p:cNvSpPr txBox="1"/>
          <p:nvPr/>
        </p:nvSpPr>
        <p:spPr>
          <a:xfrm>
            <a:off x="858337" y="3856635"/>
            <a:ext cx="2252870" cy="830997"/>
          </a:xfrm>
          <a:prstGeom prst="rect">
            <a:avLst/>
          </a:prstGeom>
          <a:noFill/>
        </p:spPr>
        <p:txBody>
          <a:bodyPr wrap="square" rtlCol="0">
            <a:spAutoFit/>
          </a:bodyPr>
          <a:lstStyle/>
          <a:p>
            <a:pPr algn="ctr"/>
            <a:r>
              <a:rPr lang="en-US" sz="1200" dirty="0" err="1"/>
              <a:t>Emaljas</a:t>
            </a:r>
            <a:r>
              <a:rPr lang="en-US" sz="1200" dirty="0"/>
              <a:t> </a:t>
            </a:r>
            <a:r>
              <a:rPr lang="en-US" sz="1200" dirty="0" err="1"/>
              <a:t>miniatūra</a:t>
            </a:r>
            <a:r>
              <a:rPr lang="en-US" sz="1200" dirty="0"/>
              <a:t> </a:t>
            </a:r>
            <a:r>
              <a:rPr lang="lv-LV" sz="1200" dirty="0"/>
              <a:t>«</a:t>
            </a:r>
            <a:r>
              <a:rPr lang="en-US" sz="1200" dirty="0"/>
              <a:t> Annas </a:t>
            </a:r>
            <a:r>
              <a:rPr lang="en-US" sz="1200" dirty="0" err="1"/>
              <a:t>Čērčila</a:t>
            </a:r>
            <a:r>
              <a:rPr lang="lv-LV" sz="1200" dirty="0"/>
              <a:t>», </a:t>
            </a:r>
            <a:r>
              <a:rPr lang="en-US" sz="1200" dirty="0" err="1"/>
              <a:t>Čārlzs</a:t>
            </a:r>
            <a:r>
              <a:rPr lang="en-US" sz="1200" dirty="0"/>
              <a:t> </a:t>
            </a:r>
            <a:r>
              <a:rPr lang="en-US" sz="1200" dirty="0" err="1"/>
              <a:t>Boits</a:t>
            </a:r>
            <a:r>
              <a:rPr lang="en-US" sz="1200" dirty="0"/>
              <a:t>, </a:t>
            </a:r>
            <a:r>
              <a:rPr lang="en-US" sz="1200" dirty="0" err="1"/>
              <a:t>apmēram</a:t>
            </a:r>
            <a:r>
              <a:rPr lang="en-US" sz="1200" dirty="0"/>
              <a:t> 1710. gads, </a:t>
            </a:r>
            <a:r>
              <a:rPr lang="en-US" sz="1200" dirty="0" err="1"/>
              <a:t>Anglija</a:t>
            </a:r>
            <a:r>
              <a:rPr lang="lv-LV" sz="1200" dirty="0"/>
              <a:t>, </a:t>
            </a:r>
            <a:r>
              <a:rPr lang="en-US" sz="1200" dirty="0"/>
              <a:t> </a:t>
            </a:r>
            <a:r>
              <a:rPr lang="en-US" sz="1200" dirty="0" err="1"/>
              <a:t>Viktorijas</a:t>
            </a:r>
            <a:r>
              <a:rPr lang="en-US" sz="1200" dirty="0"/>
              <a:t> un Alberta </a:t>
            </a:r>
            <a:r>
              <a:rPr lang="en-US" sz="1200" dirty="0" err="1"/>
              <a:t>muzej</a:t>
            </a:r>
            <a:r>
              <a:rPr lang="lv-LV" sz="1200" dirty="0"/>
              <a:t>s</a:t>
            </a:r>
            <a:r>
              <a:rPr lang="en-US" sz="1200" dirty="0"/>
              <a:t> </a:t>
            </a:r>
            <a:r>
              <a:rPr lang="en-US" sz="1200" dirty="0" err="1"/>
              <a:t>Londonā</a:t>
            </a:r>
            <a:endParaRPr lang="en-US" sz="1200" dirty="0"/>
          </a:p>
        </p:txBody>
      </p:sp>
    </p:spTree>
    <p:extLst>
      <p:ext uri="{BB962C8B-B14F-4D97-AF65-F5344CB8AC3E}">
        <p14:creationId xmlns:p14="http://schemas.microsoft.com/office/powerpoint/2010/main" val="780114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7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DC0EB6-A4B4-35C2-DAB4-FA890D53C4EE}"/>
              </a:ext>
            </a:extLst>
          </p:cNvPr>
          <p:cNvSpPr txBox="1"/>
          <p:nvPr/>
        </p:nvSpPr>
        <p:spPr>
          <a:xfrm>
            <a:off x="4311380" y="5499652"/>
            <a:ext cx="3268870" cy="1107996"/>
          </a:xfrm>
          <a:prstGeom prst="rect">
            <a:avLst/>
          </a:prstGeom>
          <a:noFill/>
        </p:spPr>
        <p:txBody>
          <a:bodyPr wrap="square">
            <a:spAutoFit/>
          </a:bodyPr>
          <a:lstStyle/>
          <a:p>
            <a:pPr algn="ctr"/>
            <a:r>
              <a:rPr lang="en-US" sz="1200" dirty="0" err="1"/>
              <a:t>Vanderbank</a:t>
            </a:r>
            <a:r>
              <a:rPr lang="en-US" sz="1200" dirty="0"/>
              <a:t> </a:t>
            </a:r>
            <a:r>
              <a:rPr lang="en-US" sz="1200" dirty="0" err="1"/>
              <a:t>kundze</a:t>
            </a:r>
            <a:r>
              <a:rPr lang="lv-LV" sz="1200" dirty="0"/>
              <a:t>,</a:t>
            </a:r>
          </a:p>
          <a:p>
            <a:pPr algn="ctr"/>
            <a:r>
              <a:rPr lang="en-US" sz="1200" dirty="0" err="1"/>
              <a:t>Kristians</a:t>
            </a:r>
            <a:r>
              <a:rPr lang="en-US" sz="1200" dirty="0"/>
              <a:t> </a:t>
            </a:r>
            <a:r>
              <a:rPr lang="en-US" sz="1200" dirty="0" err="1"/>
              <a:t>Frīdrihs</a:t>
            </a:r>
            <a:r>
              <a:rPr lang="en-US" sz="1200" dirty="0"/>
              <a:t> </a:t>
            </a:r>
            <a:r>
              <a:rPr lang="en-US" sz="1200" dirty="0" err="1"/>
              <a:t>Cinkke</a:t>
            </a:r>
            <a:r>
              <a:rPr lang="lv-LV" sz="1200" dirty="0"/>
              <a:t>, </a:t>
            </a:r>
          </a:p>
          <a:p>
            <a:pPr algn="ctr"/>
            <a:r>
              <a:rPr lang="en-US" sz="1200" dirty="0"/>
              <a:t>1730. gad</a:t>
            </a:r>
            <a:r>
              <a:rPr lang="lv-LV" sz="1200" dirty="0"/>
              <a:t>s,</a:t>
            </a:r>
            <a:endParaRPr lang="en-US" sz="1200" dirty="0"/>
          </a:p>
          <a:p>
            <a:pPr algn="ctr"/>
            <a:r>
              <a:rPr lang="lv-LV" sz="1200" dirty="0"/>
              <a:t>e</a:t>
            </a:r>
            <a:r>
              <a:rPr lang="en-US" sz="1200" dirty="0" err="1"/>
              <a:t>malja</a:t>
            </a:r>
            <a:r>
              <a:rPr lang="lv-LV" sz="1200" dirty="0"/>
              <a:t>, o</a:t>
            </a:r>
            <a:r>
              <a:rPr lang="en-US" sz="1200" dirty="0" err="1"/>
              <a:t>vāls</a:t>
            </a:r>
            <a:r>
              <a:rPr lang="en-US" sz="1200" dirty="0"/>
              <a:t>, 35 x 38 mm</a:t>
            </a:r>
          </a:p>
          <a:p>
            <a:endParaRPr lang="en-US" dirty="0"/>
          </a:p>
        </p:txBody>
      </p:sp>
      <p:pic>
        <p:nvPicPr>
          <p:cNvPr id="6146" name="Picture 2" descr="Mrs. Vanderbank, Christian Friedrich Zincke (German, Dresden 1683/85–1767 London), Enamel ">
            <a:extLst>
              <a:ext uri="{FF2B5EF4-FFF2-40B4-BE49-F238E27FC236}">
                <a16:creationId xmlns:a16="http://schemas.microsoft.com/office/drawing/2014/main" id="{7B5C7758-6C05-9A6C-4D53-8D97E2670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241" y="367282"/>
            <a:ext cx="3617846" cy="51142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rtrait of a Young Man, Christian Friedrich Zincke (German, Dresden 1683/85–1767 London), Enamel ">
            <a:extLst>
              <a:ext uri="{FF2B5EF4-FFF2-40B4-BE49-F238E27FC236}">
                <a16:creationId xmlns:a16="http://schemas.microsoft.com/office/drawing/2014/main" id="{46185EC6-5A5A-15D8-05F1-DDE598FA1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7256" b="171"/>
          <a:stretch/>
        </p:blipFill>
        <p:spPr bwMode="auto">
          <a:xfrm>
            <a:off x="248207" y="376350"/>
            <a:ext cx="3801034" cy="51142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767675-81F8-6DBD-BF74-5322829D077D}"/>
              </a:ext>
            </a:extLst>
          </p:cNvPr>
          <p:cNvSpPr txBox="1"/>
          <p:nvPr/>
        </p:nvSpPr>
        <p:spPr>
          <a:xfrm>
            <a:off x="1042498" y="5724938"/>
            <a:ext cx="2151270" cy="646331"/>
          </a:xfrm>
          <a:prstGeom prst="rect">
            <a:avLst/>
          </a:prstGeom>
          <a:noFill/>
        </p:spPr>
        <p:txBody>
          <a:bodyPr wrap="square" rtlCol="0">
            <a:spAutoFit/>
          </a:bodyPr>
          <a:lstStyle/>
          <a:p>
            <a:pPr algn="ctr"/>
            <a:r>
              <a:rPr lang="en-US" sz="1200" dirty="0" err="1"/>
              <a:t>Jauna</a:t>
            </a:r>
            <a:r>
              <a:rPr lang="en-US" sz="1200" dirty="0"/>
              <a:t> </a:t>
            </a:r>
            <a:r>
              <a:rPr lang="en-US" sz="1200" dirty="0" err="1"/>
              <a:t>vīrieša</a:t>
            </a:r>
            <a:r>
              <a:rPr lang="en-US" sz="1200" dirty="0"/>
              <a:t> </a:t>
            </a:r>
            <a:r>
              <a:rPr lang="en-US" sz="1200" dirty="0" err="1"/>
              <a:t>portrets</a:t>
            </a:r>
            <a:r>
              <a:rPr lang="lv-LV" sz="1200" dirty="0"/>
              <a:t>,</a:t>
            </a:r>
            <a:endParaRPr lang="en-US" sz="1200" dirty="0"/>
          </a:p>
          <a:p>
            <a:pPr algn="ctr"/>
            <a:r>
              <a:rPr lang="en-US" sz="1200" dirty="0" err="1"/>
              <a:t>Kristians</a:t>
            </a:r>
            <a:r>
              <a:rPr lang="en-US" sz="1200" dirty="0"/>
              <a:t> </a:t>
            </a:r>
            <a:r>
              <a:rPr lang="en-US" sz="1200" dirty="0" err="1"/>
              <a:t>Frīdrihs</a:t>
            </a:r>
            <a:r>
              <a:rPr lang="en-US" sz="1200" dirty="0"/>
              <a:t> </a:t>
            </a:r>
            <a:r>
              <a:rPr lang="en-US" sz="1200" dirty="0" err="1"/>
              <a:t>Cinkke</a:t>
            </a:r>
            <a:r>
              <a:rPr lang="lv-LV" sz="1200" dirty="0"/>
              <a:t>,</a:t>
            </a:r>
            <a:endParaRPr lang="en-US" sz="1200" dirty="0"/>
          </a:p>
          <a:p>
            <a:pPr algn="ctr"/>
            <a:r>
              <a:rPr lang="en-US" sz="1200" dirty="0" err="1"/>
              <a:t>Emalja</a:t>
            </a:r>
            <a:r>
              <a:rPr lang="lv-LV" sz="1200" dirty="0"/>
              <a:t>, o</a:t>
            </a:r>
            <a:r>
              <a:rPr lang="en-US" sz="1200" dirty="0" err="1"/>
              <a:t>vāls</a:t>
            </a:r>
            <a:r>
              <a:rPr lang="en-US" sz="1200" dirty="0"/>
              <a:t>, 45 x 36 mm</a:t>
            </a:r>
          </a:p>
        </p:txBody>
      </p:sp>
      <p:pic>
        <p:nvPicPr>
          <p:cNvPr id="7" name="Picture 4" descr="Miniature top image">
            <a:extLst>
              <a:ext uri="{FF2B5EF4-FFF2-40B4-BE49-F238E27FC236}">
                <a16:creationId xmlns:a16="http://schemas.microsoft.com/office/drawing/2014/main" id="{4DD08A09-04EE-B87A-CD0B-253F258DA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087" y="385417"/>
            <a:ext cx="4237311" cy="5096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284D9C-84E9-C424-3DAB-6F2A40F0E73C}"/>
              </a:ext>
            </a:extLst>
          </p:cNvPr>
          <p:cNvSpPr txBox="1"/>
          <p:nvPr/>
        </p:nvSpPr>
        <p:spPr>
          <a:xfrm>
            <a:off x="7778555" y="5422422"/>
            <a:ext cx="4125843" cy="1177245"/>
          </a:xfrm>
          <a:prstGeom prst="rect">
            <a:avLst/>
          </a:prstGeom>
          <a:noFill/>
        </p:spPr>
        <p:txBody>
          <a:bodyPr wrap="square">
            <a:spAutoFit/>
          </a:bodyPr>
          <a:lstStyle/>
          <a:p>
            <a:pPr algn="ctr"/>
            <a:r>
              <a:rPr lang="lv-LV" sz="1050" dirty="0"/>
              <a:t>«Prinča </a:t>
            </a:r>
            <a:r>
              <a:rPr lang="lv-LV" sz="1050" dirty="0" err="1"/>
              <a:t>Regenta</a:t>
            </a:r>
            <a:r>
              <a:rPr lang="lv-LV" sz="1050" dirty="0"/>
              <a:t> Džordža IV  portrets»,</a:t>
            </a:r>
            <a:r>
              <a:rPr lang="de-DE" sz="1050" dirty="0"/>
              <a:t> </a:t>
            </a:r>
            <a:r>
              <a:rPr lang="en-US" sz="1050" dirty="0"/>
              <a:t>1819. g</a:t>
            </a:r>
            <a:r>
              <a:rPr lang="lv-LV" sz="1050" dirty="0"/>
              <a:t>.,</a:t>
            </a:r>
            <a:endParaRPr lang="en-US" sz="1050" dirty="0"/>
          </a:p>
          <a:p>
            <a:pPr algn="ctr"/>
            <a:r>
              <a:rPr lang="en-US" sz="1050" dirty="0" err="1"/>
              <a:t>Henrijs</a:t>
            </a:r>
            <a:r>
              <a:rPr lang="en-US" sz="1050" dirty="0"/>
              <a:t> </a:t>
            </a:r>
            <a:r>
              <a:rPr lang="en-US" sz="1050" dirty="0" err="1"/>
              <a:t>Kauls</a:t>
            </a:r>
            <a:r>
              <a:rPr lang="lv-LV" sz="1050" dirty="0"/>
              <a:t>, </a:t>
            </a:r>
            <a:r>
              <a:rPr lang="en-US" sz="1050" dirty="0" err="1"/>
              <a:t>Anglija</a:t>
            </a:r>
            <a:r>
              <a:rPr lang="lv-LV" sz="1050" dirty="0"/>
              <a:t>,</a:t>
            </a:r>
          </a:p>
          <a:p>
            <a:pPr algn="ctr"/>
            <a:r>
              <a:rPr lang="lv-LV" sz="1050" dirty="0"/>
              <a:t>emalja uz vara, apzeltīts koka rāmis, </a:t>
            </a:r>
            <a:r>
              <a:rPr lang="lv-LV" sz="1050" dirty="0" err="1"/>
              <a:t>gesso</a:t>
            </a:r>
            <a:r>
              <a:rPr lang="lv-LV" sz="1050" dirty="0"/>
              <a:t>,</a:t>
            </a:r>
            <a:r>
              <a:rPr lang="en-US" sz="1050" dirty="0"/>
              <a:t> </a:t>
            </a:r>
          </a:p>
          <a:p>
            <a:pPr algn="ctr"/>
            <a:r>
              <a:rPr lang="lv-LV" sz="1050" dirty="0"/>
              <a:t>ovāls,</a:t>
            </a:r>
            <a:r>
              <a:rPr lang="de-DE" sz="1050" dirty="0"/>
              <a:t> </a:t>
            </a:r>
            <a:r>
              <a:rPr lang="lv-LV" sz="1050" dirty="0"/>
              <a:t>a</a:t>
            </a:r>
            <a:r>
              <a:rPr lang="de-DE" sz="1050" dirty="0" err="1"/>
              <a:t>ugstums</a:t>
            </a:r>
            <a:r>
              <a:rPr lang="de-DE" sz="1050" dirty="0"/>
              <a:t>: 47.0</a:t>
            </a:r>
            <a:r>
              <a:rPr lang="lv-LV" sz="1050" dirty="0"/>
              <a:t> </a:t>
            </a:r>
            <a:r>
              <a:rPr lang="de-DE" sz="1050" dirty="0"/>
              <a:t>cm</a:t>
            </a:r>
            <a:r>
              <a:rPr lang="lv-LV" sz="1050" dirty="0"/>
              <a:t>, p</a:t>
            </a:r>
            <a:r>
              <a:rPr lang="de-DE" sz="1050" dirty="0" err="1"/>
              <a:t>latums</a:t>
            </a:r>
            <a:r>
              <a:rPr lang="de-DE" sz="1050" dirty="0"/>
              <a:t>: 41.5</a:t>
            </a:r>
            <a:r>
              <a:rPr lang="lv-LV" sz="1050" dirty="0"/>
              <a:t> </a:t>
            </a:r>
            <a:r>
              <a:rPr lang="de-DE" sz="1050" dirty="0"/>
              <a:t>cm</a:t>
            </a:r>
            <a:r>
              <a:rPr lang="lv-LV" sz="1050" dirty="0"/>
              <a:t>,</a:t>
            </a:r>
            <a:endParaRPr lang="de-DE" sz="1050" dirty="0"/>
          </a:p>
          <a:p>
            <a:pPr algn="ctr"/>
            <a:r>
              <a:rPr lang="lv-LV" sz="1050" dirty="0"/>
              <a:t>d</a:t>
            </a:r>
            <a:r>
              <a:rPr lang="de-DE" sz="1050" dirty="0" err="1"/>
              <a:t>ziļums</a:t>
            </a:r>
            <a:r>
              <a:rPr lang="de-DE" sz="1050" dirty="0"/>
              <a:t>: 6.51</a:t>
            </a:r>
            <a:r>
              <a:rPr lang="lv-LV" sz="1050" dirty="0"/>
              <a:t> </a:t>
            </a:r>
            <a:r>
              <a:rPr lang="de-DE" sz="1050" dirty="0"/>
              <a:t>cm</a:t>
            </a:r>
            <a:endParaRPr lang="lv-LV" sz="1050" dirty="0"/>
          </a:p>
          <a:p>
            <a:endParaRPr lang="lv-LV" dirty="0"/>
          </a:p>
        </p:txBody>
      </p:sp>
    </p:spTree>
    <p:extLst>
      <p:ext uri="{BB962C8B-B14F-4D97-AF65-F5344CB8AC3E}">
        <p14:creationId xmlns:p14="http://schemas.microsoft.com/office/powerpoint/2010/main" val="249898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96000"/>
          </a:schemeClr>
        </a:solidFill>
        <a:effectLst/>
      </p:bgPr>
    </p:bg>
    <p:spTree>
      <p:nvGrpSpPr>
        <p:cNvPr id="1" name=""/>
        <p:cNvGrpSpPr/>
        <p:nvPr/>
      </p:nvGrpSpPr>
      <p:grpSpPr>
        <a:xfrm>
          <a:off x="0" y="0"/>
          <a:ext cx="0" cy="0"/>
          <a:chOff x="0" y="0"/>
          <a:chExt cx="0" cy="0"/>
        </a:xfrm>
      </p:grpSpPr>
      <p:pic>
        <p:nvPicPr>
          <p:cNvPr id="4098" name="Picture 2" descr="Image for ">
            <a:extLst>
              <a:ext uri="{FF2B5EF4-FFF2-40B4-BE49-F238E27FC236}">
                <a16:creationId xmlns:a16="http://schemas.microsoft.com/office/drawing/2014/main" id="{0EE71A0C-AD2E-B510-DA6A-AE7C78758B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11" t="3800" r="270" b="18969"/>
          <a:stretch/>
        </p:blipFill>
        <p:spPr bwMode="auto">
          <a:xfrm>
            <a:off x="993022" y="-1"/>
            <a:ext cx="4992954" cy="61073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BB5048-136E-7DDA-D8E3-DACE759E1ADF}"/>
              </a:ext>
            </a:extLst>
          </p:cNvPr>
          <p:cNvSpPr txBox="1"/>
          <p:nvPr/>
        </p:nvSpPr>
        <p:spPr>
          <a:xfrm>
            <a:off x="347918" y="6134282"/>
            <a:ext cx="10982692" cy="276999"/>
          </a:xfrm>
          <a:prstGeom prst="rect">
            <a:avLst/>
          </a:prstGeom>
          <a:noFill/>
        </p:spPr>
        <p:txBody>
          <a:bodyPr wrap="square">
            <a:spAutoFit/>
          </a:bodyPr>
          <a:lstStyle/>
          <a:p>
            <a:pPr algn="ctr"/>
            <a:r>
              <a:rPr lang="lv-LV" sz="1200" dirty="0" err="1">
                <a:solidFill>
                  <a:schemeClr val="bg1">
                    <a:lumMod val="85000"/>
                  </a:schemeClr>
                </a:solidFill>
              </a:rPr>
              <a:t>Gladzora</a:t>
            </a:r>
            <a:r>
              <a:rPr lang="lv-LV" sz="1200" dirty="0">
                <a:solidFill>
                  <a:schemeClr val="bg1">
                    <a:lumMod val="85000"/>
                  </a:schemeClr>
                </a:solidFill>
              </a:rPr>
              <a:t> evaņģēlija , </a:t>
            </a:r>
            <a:r>
              <a:rPr lang="en-US" sz="1200" dirty="0">
                <a:solidFill>
                  <a:schemeClr val="bg1">
                    <a:lumMod val="85000"/>
                  </a:schemeClr>
                </a:solidFill>
              </a:rPr>
              <a:t>1193</a:t>
            </a:r>
            <a:r>
              <a:rPr lang="lv-LV" sz="1200" dirty="0">
                <a:solidFill>
                  <a:schemeClr val="bg1">
                    <a:lumMod val="85000"/>
                  </a:schemeClr>
                </a:solidFill>
              </a:rPr>
              <a:t>.g., </a:t>
            </a:r>
            <a:r>
              <a:rPr lang="en-US" sz="1200" dirty="0" err="1">
                <a:solidFill>
                  <a:schemeClr val="bg1">
                    <a:lumMod val="85000"/>
                  </a:schemeClr>
                </a:solidFill>
              </a:rPr>
              <a:t>tuša</a:t>
            </a:r>
            <a:r>
              <a:rPr lang="en-US" sz="1200" dirty="0">
                <a:solidFill>
                  <a:schemeClr val="bg1">
                    <a:lumMod val="85000"/>
                  </a:schemeClr>
                </a:solidFill>
              </a:rPr>
              <a:t> un </a:t>
            </a:r>
            <a:r>
              <a:rPr lang="en-US" sz="1200" dirty="0" err="1">
                <a:solidFill>
                  <a:schemeClr val="bg1">
                    <a:lumMod val="85000"/>
                  </a:schemeClr>
                </a:solidFill>
              </a:rPr>
              <a:t>pigmenti</a:t>
            </a:r>
            <a:r>
              <a:rPr lang="en-US" sz="1200" dirty="0">
                <a:solidFill>
                  <a:schemeClr val="bg1">
                    <a:lumMod val="85000"/>
                  </a:schemeClr>
                </a:solidFill>
              </a:rPr>
              <a:t> </a:t>
            </a:r>
            <a:r>
              <a:rPr lang="en-US" sz="1200" dirty="0" err="1">
                <a:solidFill>
                  <a:schemeClr val="bg1">
                    <a:lumMod val="85000"/>
                  </a:schemeClr>
                </a:solidFill>
              </a:rPr>
              <a:t>uz</a:t>
            </a:r>
            <a:r>
              <a:rPr lang="en-US" sz="1200" dirty="0">
                <a:solidFill>
                  <a:schemeClr val="bg1">
                    <a:lumMod val="85000"/>
                  </a:schemeClr>
                </a:solidFill>
              </a:rPr>
              <a:t> </a:t>
            </a:r>
            <a:r>
              <a:rPr lang="en-US" sz="1200" dirty="0" err="1">
                <a:solidFill>
                  <a:schemeClr val="bg1">
                    <a:lumMod val="85000"/>
                  </a:schemeClr>
                </a:solidFill>
              </a:rPr>
              <a:t>labi</a:t>
            </a:r>
            <a:r>
              <a:rPr lang="en-US" sz="1200" dirty="0">
                <a:solidFill>
                  <a:schemeClr val="bg1">
                    <a:lumMod val="85000"/>
                  </a:schemeClr>
                </a:solidFill>
              </a:rPr>
              <a:t> </a:t>
            </a:r>
            <a:r>
              <a:rPr lang="en-US" sz="1200" dirty="0" err="1">
                <a:solidFill>
                  <a:schemeClr val="bg1">
                    <a:lumMod val="85000"/>
                  </a:schemeClr>
                </a:solidFill>
              </a:rPr>
              <a:t>apstrādāta</a:t>
            </a:r>
            <a:r>
              <a:rPr lang="en-US" sz="1200" dirty="0">
                <a:solidFill>
                  <a:schemeClr val="bg1">
                    <a:lumMod val="85000"/>
                  </a:schemeClr>
                </a:solidFill>
              </a:rPr>
              <a:t>, </a:t>
            </a:r>
            <a:r>
              <a:rPr lang="en-US" sz="1200" dirty="0" err="1">
                <a:solidFill>
                  <a:schemeClr val="bg1">
                    <a:lumMod val="85000"/>
                  </a:schemeClr>
                </a:solidFill>
              </a:rPr>
              <a:t>vidēji</a:t>
            </a:r>
            <a:r>
              <a:rPr lang="en-US" sz="1200" dirty="0">
                <a:solidFill>
                  <a:schemeClr val="bg1">
                    <a:lumMod val="85000"/>
                  </a:schemeClr>
                </a:solidFill>
              </a:rPr>
              <a:t> </a:t>
            </a:r>
            <a:r>
              <a:rPr lang="en-US" sz="1200" dirty="0" err="1">
                <a:solidFill>
                  <a:schemeClr val="bg1">
                    <a:lumMod val="85000"/>
                  </a:schemeClr>
                </a:solidFill>
              </a:rPr>
              <a:t>smaga</a:t>
            </a:r>
            <a:r>
              <a:rPr lang="en-US" sz="1200" dirty="0">
                <a:solidFill>
                  <a:schemeClr val="bg1">
                    <a:lumMod val="85000"/>
                  </a:schemeClr>
                </a:solidFill>
              </a:rPr>
              <a:t> </a:t>
            </a:r>
            <a:r>
              <a:rPr lang="en-US" sz="1200" dirty="0" err="1">
                <a:solidFill>
                  <a:schemeClr val="bg1">
                    <a:lumMod val="85000"/>
                  </a:schemeClr>
                </a:solidFill>
              </a:rPr>
              <a:t>pergamenta</a:t>
            </a:r>
            <a:r>
              <a:rPr lang="lv-LV" sz="1200" dirty="0">
                <a:solidFill>
                  <a:schemeClr val="bg1">
                    <a:lumMod val="85000"/>
                  </a:schemeClr>
                </a:solidFill>
              </a:rPr>
              <a:t>, </a:t>
            </a:r>
            <a:r>
              <a:rPr lang="en-US" sz="1200" dirty="0" err="1">
                <a:solidFill>
                  <a:schemeClr val="bg1">
                    <a:lumMod val="85000"/>
                  </a:schemeClr>
                </a:solidFill>
              </a:rPr>
              <a:t>Turcija</a:t>
            </a:r>
            <a:r>
              <a:rPr lang="en-US" sz="1200" dirty="0">
                <a:solidFill>
                  <a:schemeClr val="bg1">
                    <a:lumMod val="85000"/>
                  </a:schemeClr>
                </a:solidFill>
              </a:rPr>
              <a:t>, </a:t>
            </a:r>
            <a:r>
              <a:rPr lang="en-US" sz="1200" dirty="0" err="1">
                <a:solidFill>
                  <a:schemeClr val="bg1">
                    <a:lumMod val="85000"/>
                  </a:schemeClr>
                </a:solidFill>
              </a:rPr>
              <a:t>Kilikija</a:t>
            </a:r>
            <a:r>
              <a:rPr lang="en-US" sz="1200" dirty="0">
                <a:solidFill>
                  <a:schemeClr val="bg1">
                    <a:lumMod val="85000"/>
                  </a:schemeClr>
                </a:solidFill>
              </a:rPr>
              <a:t>, </a:t>
            </a:r>
            <a:r>
              <a:rPr lang="en-US" sz="1200" dirty="0" err="1">
                <a:solidFill>
                  <a:schemeClr val="bg1">
                    <a:lumMod val="85000"/>
                  </a:schemeClr>
                </a:solidFill>
              </a:rPr>
              <a:t>Pogoskāna</a:t>
            </a:r>
            <a:r>
              <a:rPr lang="en-US" sz="1200" dirty="0">
                <a:solidFill>
                  <a:schemeClr val="bg1">
                    <a:lumMod val="85000"/>
                  </a:schemeClr>
                </a:solidFill>
              </a:rPr>
              <a:t> (</a:t>
            </a:r>
            <a:r>
              <a:rPr lang="en-US" sz="1200" dirty="0" err="1">
                <a:solidFill>
                  <a:schemeClr val="bg1">
                    <a:lumMod val="85000"/>
                  </a:schemeClr>
                </a:solidFill>
              </a:rPr>
              <a:t>Armēnija</a:t>
            </a:r>
            <a:r>
              <a:rPr lang="en-US" sz="1200" dirty="0">
                <a:solidFill>
                  <a:schemeClr val="bg1">
                    <a:lumMod val="85000"/>
                  </a:schemeClr>
                </a:solidFill>
              </a:rPr>
              <a:t>)</a:t>
            </a:r>
            <a:r>
              <a:rPr lang="lv-LV" sz="1200" dirty="0">
                <a:solidFill>
                  <a:schemeClr val="bg1">
                    <a:lumMod val="85000"/>
                  </a:schemeClr>
                </a:solidFill>
              </a:rPr>
              <a:t>, </a:t>
            </a:r>
            <a:r>
              <a:rPr lang="en-US" sz="1200" dirty="0">
                <a:solidFill>
                  <a:schemeClr val="bg1">
                    <a:lumMod val="85000"/>
                  </a:schemeClr>
                </a:solidFill>
              </a:rPr>
              <a:t>(26,4</a:t>
            </a:r>
            <a:r>
              <a:rPr lang="lv-LV" sz="1200" dirty="0">
                <a:solidFill>
                  <a:schemeClr val="bg1">
                    <a:lumMod val="85000"/>
                  </a:schemeClr>
                </a:solidFill>
              </a:rPr>
              <a:t> cm </a:t>
            </a:r>
            <a:r>
              <a:rPr lang="en-US" sz="1200" dirty="0">
                <a:solidFill>
                  <a:schemeClr val="bg1">
                    <a:lumMod val="85000"/>
                  </a:schemeClr>
                </a:solidFill>
              </a:rPr>
              <a:t> × 18,5 cm)</a:t>
            </a:r>
          </a:p>
        </p:txBody>
      </p:sp>
      <p:pic>
        <p:nvPicPr>
          <p:cNvPr id="4100" name="Picture 4" descr="Image for Canon Table">
            <a:extLst>
              <a:ext uri="{FF2B5EF4-FFF2-40B4-BE49-F238E27FC236}">
                <a16:creationId xmlns:a16="http://schemas.microsoft.com/office/drawing/2014/main" id="{9D394345-DD9C-BD63-C063-6D3E45D955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3" t="3929" r="4835" b="18583"/>
          <a:stretch/>
        </p:blipFill>
        <p:spPr bwMode="auto">
          <a:xfrm>
            <a:off x="5985975" y="-1"/>
            <a:ext cx="5089416" cy="61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39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8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C4F7-A203-7A82-CD5D-45461CCAFB00}"/>
              </a:ext>
            </a:extLst>
          </p:cNvPr>
          <p:cNvSpPr>
            <a:spLocks noGrp="1"/>
          </p:cNvSpPr>
          <p:nvPr>
            <p:ph type="ctrTitle"/>
          </p:nvPr>
        </p:nvSpPr>
        <p:spPr>
          <a:xfrm>
            <a:off x="1524000" y="-374294"/>
            <a:ext cx="9144000" cy="2387600"/>
          </a:xfrm>
        </p:spPr>
        <p:txBody>
          <a:bodyPr>
            <a:normAutofit/>
          </a:bodyPr>
          <a:lstStyle/>
          <a:p>
            <a:r>
              <a:rPr lang="lv-LV" sz="1400" dirty="0"/>
              <a:t>GLEZNIECĪBAS DARBU IZSTĀDE </a:t>
            </a:r>
            <a:r>
              <a:rPr lang="en-US" sz="1400" dirty="0"/>
              <a:t>LMMV BALTAJ</a:t>
            </a:r>
            <a:r>
              <a:rPr lang="lv-LV" sz="1400" dirty="0"/>
              <a:t>Ā ZĀLĒ </a:t>
            </a:r>
            <a:br>
              <a:rPr lang="lv-LV" sz="2400" dirty="0"/>
            </a:br>
            <a:br>
              <a:rPr lang="lv-LV" sz="2400" dirty="0"/>
            </a:br>
            <a:r>
              <a:rPr lang="lv-LV" sz="2400" dirty="0"/>
              <a:t>«100 </a:t>
            </a:r>
            <a:r>
              <a:rPr lang="en-US" sz="2400" dirty="0"/>
              <a:t>MINIA</a:t>
            </a:r>
            <a:r>
              <a:rPr lang="lv-LV" sz="2400" dirty="0"/>
              <a:t>TŪRAS»</a:t>
            </a:r>
            <a:endParaRPr lang="en-US" sz="2400" dirty="0"/>
          </a:p>
        </p:txBody>
      </p:sp>
      <p:sp>
        <p:nvSpPr>
          <p:cNvPr id="3" name="Subtitle 2">
            <a:extLst>
              <a:ext uri="{FF2B5EF4-FFF2-40B4-BE49-F238E27FC236}">
                <a16:creationId xmlns:a16="http://schemas.microsoft.com/office/drawing/2014/main" id="{6B452AD3-5FB3-0EFE-605D-5AF64DCD610D}"/>
              </a:ext>
            </a:extLst>
          </p:cNvPr>
          <p:cNvSpPr>
            <a:spLocks noGrp="1"/>
          </p:cNvSpPr>
          <p:nvPr>
            <p:ph type="subTitle" idx="1"/>
          </p:nvPr>
        </p:nvSpPr>
        <p:spPr>
          <a:xfrm>
            <a:off x="1524000" y="3848060"/>
            <a:ext cx="9144000" cy="2577341"/>
          </a:xfrm>
        </p:spPr>
        <p:txBody>
          <a:bodyPr>
            <a:normAutofit fontScale="85000" lnSpcReduction="20000"/>
          </a:bodyPr>
          <a:lstStyle/>
          <a:p>
            <a:r>
              <a:rPr lang="lv-LV" sz="1400" dirty="0"/>
              <a:t>LMMV PEDAGOGA INGAS ONŽEVAS </a:t>
            </a:r>
          </a:p>
          <a:p>
            <a:r>
              <a:rPr lang="lv-LV" sz="1600" dirty="0"/>
              <a:t>METODISKAIS UZSKATES MATERIĀLS «GLEZNOŠANAS TEHNIKAS </a:t>
            </a:r>
          </a:p>
          <a:p>
            <a:r>
              <a:rPr lang="lv-LV" sz="1600" dirty="0"/>
              <a:t>( AKVARELIS, GUAŠA, TEMPERA,AKRILS, EĻĻAS KRĀSAS), TEHNISKIE PAŅĒMIENI UN AURORTEHNIKAS»</a:t>
            </a:r>
          </a:p>
          <a:p>
            <a:r>
              <a:rPr lang="lv-LV" sz="1400" dirty="0"/>
              <a:t>GLEZNOŠANAS KONKURSAM SKOLAS IETVAROS «MINIATŪRA»</a:t>
            </a:r>
          </a:p>
          <a:p>
            <a:endParaRPr lang="lv-LV" sz="1400" dirty="0"/>
          </a:p>
          <a:p>
            <a:r>
              <a:rPr lang="lv-LV" sz="1400" dirty="0"/>
              <a:t>2023./2024.M.G.</a:t>
            </a:r>
          </a:p>
          <a:p>
            <a:r>
              <a:rPr lang="lv-LV" sz="1400" dirty="0"/>
              <a:t>08.11.23. – 08.12.23.</a:t>
            </a:r>
          </a:p>
          <a:p>
            <a:endParaRPr lang="lv-LV" sz="1400" dirty="0"/>
          </a:p>
          <a:p>
            <a:endParaRPr lang="lv-LV" sz="1400" dirty="0"/>
          </a:p>
          <a:p>
            <a:r>
              <a:rPr lang="lv-LV" sz="1400" dirty="0"/>
              <a:t> </a:t>
            </a:r>
            <a:endParaRPr lang="en-US" sz="1400" dirty="0"/>
          </a:p>
        </p:txBody>
      </p:sp>
      <p:pic>
        <p:nvPicPr>
          <p:cNvPr id="5" name="Picture 4" descr="A framed picture of a painting&#10;&#10;Description automatically generated">
            <a:extLst>
              <a:ext uri="{FF2B5EF4-FFF2-40B4-BE49-F238E27FC236}">
                <a16:creationId xmlns:a16="http://schemas.microsoft.com/office/drawing/2014/main" id="{ADC39800-A402-74E2-218E-7BAF672FAA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4887" y="2089426"/>
            <a:ext cx="991187" cy="864412"/>
          </a:xfrm>
          <a:prstGeom prst="rect">
            <a:avLst/>
          </a:prstGeom>
        </p:spPr>
      </p:pic>
    </p:spTree>
    <p:extLst>
      <p:ext uri="{BB962C8B-B14F-4D97-AF65-F5344CB8AC3E}">
        <p14:creationId xmlns:p14="http://schemas.microsoft.com/office/powerpoint/2010/main" val="2617000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descr="A framed picture of a painting&#10;&#10;Description automatically generated">
            <a:extLst>
              <a:ext uri="{FF2B5EF4-FFF2-40B4-BE49-F238E27FC236}">
                <a16:creationId xmlns:a16="http://schemas.microsoft.com/office/drawing/2014/main" id="{6496134D-434D-C438-EF82-CC8D167935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2967" y="926907"/>
            <a:ext cx="2488578" cy="2170285"/>
          </a:xfrm>
          <a:prstGeom prst="rect">
            <a:avLst/>
          </a:prstGeom>
        </p:spPr>
      </p:pic>
      <p:pic>
        <p:nvPicPr>
          <p:cNvPr id="2" name="Picture 1" descr="A framed picture of a painting&#10;&#10;Description automatically generated">
            <a:extLst>
              <a:ext uri="{FF2B5EF4-FFF2-40B4-BE49-F238E27FC236}">
                <a16:creationId xmlns:a16="http://schemas.microsoft.com/office/drawing/2014/main" id="{76A9C0B2-BCE5-25BA-4487-85CC97378D0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4000" contrast="27000"/>
                    </a14:imgEffect>
                  </a14:imgLayer>
                </a14:imgProps>
              </a:ext>
              <a:ext uri="{28A0092B-C50C-407E-A947-70E740481C1C}">
                <a14:useLocalDpi xmlns:a14="http://schemas.microsoft.com/office/drawing/2010/main"/>
              </a:ext>
            </a:extLst>
          </a:blip>
          <a:srcRect/>
          <a:stretch/>
        </p:blipFill>
        <p:spPr>
          <a:xfrm>
            <a:off x="1002523" y="926907"/>
            <a:ext cx="7315543" cy="4923568"/>
          </a:xfrm>
          <a:prstGeom prst="rect">
            <a:avLst/>
          </a:prstGeom>
        </p:spPr>
      </p:pic>
      <p:sp>
        <p:nvSpPr>
          <p:cNvPr id="4" name="TextBox 3">
            <a:extLst>
              <a:ext uri="{FF2B5EF4-FFF2-40B4-BE49-F238E27FC236}">
                <a16:creationId xmlns:a16="http://schemas.microsoft.com/office/drawing/2014/main" id="{B2CE673F-F725-D2D8-FF57-0BA017273289}"/>
              </a:ext>
            </a:extLst>
          </p:cNvPr>
          <p:cNvSpPr txBox="1"/>
          <p:nvPr/>
        </p:nvSpPr>
        <p:spPr>
          <a:xfrm>
            <a:off x="8697052" y="4117265"/>
            <a:ext cx="2288050" cy="1754326"/>
          </a:xfrm>
          <a:prstGeom prst="rect">
            <a:avLst/>
          </a:prstGeom>
          <a:noFill/>
        </p:spPr>
        <p:txBody>
          <a:bodyPr wrap="square" rtlCol="0">
            <a:spAutoFit/>
          </a:bodyPr>
          <a:lstStyle/>
          <a:p>
            <a:pPr algn="ctr"/>
            <a:r>
              <a:rPr lang="lv-LV" dirty="0"/>
              <a:t> </a:t>
            </a:r>
            <a:r>
              <a:rPr lang="lv-LV" dirty="0">
                <a:solidFill>
                  <a:schemeClr val="bg1">
                    <a:lumMod val="65000"/>
                  </a:schemeClr>
                </a:solidFill>
              </a:rPr>
              <a:t>Bībeles titullapas fragmenta kopija, </a:t>
            </a:r>
          </a:p>
          <a:p>
            <a:pPr algn="ctr"/>
            <a:r>
              <a:rPr lang="lv-LV" dirty="0">
                <a:solidFill>
                  <a:schemeClr val="bg1">
                    <a:lumMod val="65000"/>
                  </a:schemeClr>
                </a:solidFill>
              </a:rPr>
              <a:t>papīrs, tempera, </a:t>
            </a:r>
          </a:p>
          <a:p>
            <a:pPr algn="ctr"/>
            <a:r>
              <a:rPr lang="lv-LV" dirty="0">
                <a:solidFill>
                  <a:schemeClr val="bg1">
                    <a:lumMod val="65000"/>
                  </a:schemeClr>
                </a:solidFill>
              </a:rPr>
              <a:t>17 x 27 cm, </a:t>
            </a:r>
          </a:p>
          <a:p>
            <a:pPr algn="ctr"/>
            <a:r>
              <a:rPr lang="lv-LV" dirty="0">
                <a:solidFill>
                  <a:schemeClr val="bg1">
                    <a:lumMod val="65000"/>
                  </a:schemeClr>
                </a:solidFill>
              </a:rPr>
              <a:t>LMALF fondi, </a:t>
            </a:r>
          </a:p>
          <a:p>
            <a:pPr algn="ctr"/>
            <a:r>
              <a:rPr lang="lv-LV" dirty="0">
                <a:solidFill>
                  <a:schemeClr val="bg1">
                    <a:lumMod val="65000"/>
                  </a:schemeClr>
                </a:solidFill>
              </a:rPr>
              <a:t>2000</a:t>
            </a:r>
            <a:endParaRPr lang="en-US" dirty="0">
              <a:solidFill>
                <a:schemeClr val="bg1">
                  <a:lumMod val="65000"/>
                </a:schemeClr>
              </a:solidFill>
            </a:endParaRPr>
          </a:p>
        </p:txBody>
      </p:sp>
    </p:spTree>
    <p:extLst>
      <p:ext uri="{BB962C8B-B14F-4D97-AF65-F5344CB8AC3E}">
        <p14:creationId xmlns:p14="http://schemas.microsoft.com/office/powerpoint/2010/main" val="395094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62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06415-1AE5-06C0-2176-F08DB06FE3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44551" y="2111514"/>
            <a:ext cx="1622101" cy="1409148"/>
          </a:xfrm>
          <a:prstGeom prst="rect">
            <a:avLst/>
          </a:prstGeom>
        </p:spPr>
      </p:pic>
      <p:pic>
        <p:nvPicPr>
          <p:cNvPr id="4" name="Picture 3">
            <a:extLst>
              <a:ext uri="{FF2B5EF4-FFF2-40B4-BE49-F238E27FC236}">
                <a16:creationId xmlns:a16="http://schemas.microsoft.com/office/drawing/2014/main" id="{7C9228FE-6B76-01B5-DBF8-01DE8BD389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477" y="96077"/>
            <a:ext cx="9446731" cy="6665845"/>
          </a:xfrm>
          <a:prstGeom prst="rect">
            <a:avLst/>
          </a:prstGeom>
        </p:spPr>
      </p:pic>
      <p:sp>
        <p:nvSpPr>
          <p:cNvPr id="5" name="TextBox 4">
            <a:extLst>
              <a:ext uri="{FF2B5EF4-FFF2-40B4-BE49-F238E27FC236}">
                <a16:creationId xmlns:a16="http://schemas.microsoft.com/office/drawing/2014/main" id="{AB0BE131-F0C3-07ED-24DA-3FDEC1C44954}"/>
              </a:ext>
            </a:extLst>
          </p:cNvPr>
          <p:cNvSpPr txBox="1"/>
          <p:nvPr/>
        </p:nvSpPr>
        <p:spPr>
          <a:xfrm>
            <a:off x="9992139" y="3715284"/>
            <a:ext cx="1811131" cy="2031325"/>
          </a:xfrm>
          <a:prstGeom prst="rect">
            <a:avLst/>
          </a:prstGeom>
          <a:noFill/>
        </p:spPr>
        <p:txBody>
          <a:bodyPr wrap="square" rtlCol="0">
            <a:spAutoFit/>
          </a:bodyPr>
          <a:lstStyle/>
          <a:p>
            <a:pPr algn="ctr"/>
            <a:r>
              <a:rPr lang="lv-LV" dirty="0"/>
              <a:t> </a:t>
            </a:r>
            <a:r>
              <a:rPr lang="lv-LV" dirty="0">
                <a:solidFill>
                  <a:schemeClr val="bg1">
                    <a:lumMod val="85000"/>
                  </a:schemeClr>
                </a:solidFill>
              </a:rPr>
              <a:t>Bībeles titullapas fragmenta kopija, </a:t>
            </a:r>
          </a:p>
          <a:p>
            <a:pPr algn="ctr"/>
            <a:r>
              <a:rPr lang="lv-LV" dirty="0">
                <a:solidFill>
                  <a:schemeClr val="bg1">
                    <a:lumMod val="85000"/>
                  </a:schemeClr>
                </a:solidFill>
              </a:rPr>
              <a:t>papīrs, tempera, </a:t>
            </a:r>
          </a:p>
          <a:p>
            <a:pPr algn="ctr"/>
            <a:r>
              <a:rPr lang="lv-LV" dirty="0">
                <a:solidFill>
                  <a:schemeClr val="bg1">
                    <a:lumMod val="85000"/>
                  </a:schemeClr>
                </a:solidFill>
              </a:rPr>
              <a:t>21 x 17 cm, </a:t>
            </a:r>
          </a:p>
          <a:p>
            <a:pPr algn="ctr"/>
            <a:r>
              <a:rPr lang="lv-LV" dirty="0">
                <a:solidFill>
                  <a:schemeClr val="bg1">
                    <a:lumMod val="85000"/>
                  </a:schemeClr>
                </a:solidFill>
              </a:rPr>
              <a:t>LMALF fondi, </a:t>
            </a:r>
          </a:p>
          <a:p>
            <a:pPr algn="ctr"/>
            <a:r>
              <a:rPr lang="lv-LV" dirty="0">
                <a:solidFill>
                  <a:schemeClr val="bg1">
                    <a:lumMod val="85000"/>
                  </a:schemeClr>
                </a:solidFill>
              </a:rPr>
              <a:t>2000</a:t>
            </a:r>
            <a:endParaRPr lang="en-US" dirty="0">
              <a:solidFill>
                <a:schemeClr val="bg1">
                  <a:lumMod val="85000"/>
                </a:schemeClr>
              </a:solidFill>
            </a:endParaRPr>
          </a:p>
        </p:txBody>
      </p:sp>
    </p:spTree>
    <p:extLst>
      <p:ext uri="{BB962C8B-B14F-4D97-AF65-F5344CB8AC3E}">
        <p14:creationId xmlns:p14="http://schemas.microsoft.com/office/powerpoint/2010/main" val="3138788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descr="A framed picture of a person&#10;&#10;Description automatically generated">
            <a:extLst>
              <a:ext uri="{FF2B5EF4-FFF2-40B4-BE49-F238E27FC236}">
                <a16:creationId xmlns:a16="http://schemas.microsoft.com/office/drawing/2014/main" id="{ACEE235C-DDAE-7DB9-3292-A8C67FA4A1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7199" y="758294"/>
            <a:ext cx="2224334" cy="2628956"/>
          </a:xfrm>
          <a:prstGeom prst="rect">
            <a:avLst/>
          </a:prstGeom>
        </p:spPr>
      </p:pic>
      <p:pic>
        <p:nvPicPr>
          <p:cNvPr id="5" name="Picture 4" descr="A framed picture of a person&#10;&#10;Description automatically generated">
            <a:extLst>
              <a:ext uri="{FF2B5EF4-FFF2-40B4-BE49-F238E27FC236}">
                <a16:creationId xmlns:a16="http://schemas.microsoft.com/office/drawing/2014/main" id="{6832F274-020A-EE16-91E6-CFB1C97B7D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68150" y="734849"/>
            <a:ext cx="2007357" cy="2652401"/>
          </a:xfrm>
          <a:prstGeom prst="rect">
            <a:avLst/>
          </a:prstGeom>
        </p:spPr>
      </p:pic>
      <p:pic>
        <p:nvPicPr>
          <p:cNvPr id="6" name="Picture 5" descr="A framed picture of a person&#10;&#10;Description automatically generated">
            <a:extLst>
              <a:ext uri="{FF2B5EF4-FFF2-40B4-BE49-F238E27FC236}">
                <a16:creationId xmlns:a16="http://schemas.microsoft.com/office/drawing/2014/main" id="{1514A6A8-2BE7-3CC3-5CFD-E26D9F5198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0151" y="153196"/>
            <a:ext cx="3214135" cy="3202652"/>
          </a:xfrm>
          <a:prstGeom prst="rect">
            <a:avLst/>
          </a:prstGeom>
        </p:spPr>
      </p:pic>
      <p:pic>
        <p:nvPicPr>
          <p:cNvPr id="8" name="Picture 7" descr="A framed picture of a person&#10;&#10;Description automatically generated">
            <a:extLst>
              <a:ext uri="{FF2B5EF4-FFF2-40B4-BE49-F238E27FC236}">
                <a16:creationId xmlns:a16="http://schemas.microsoft.com/office/drawing/2014/main" id="{45885043-F413-9121-294B-9C5AEAE262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0151" y="3429000"/>
            <a:ext cx="3224897" cy="3236976"/>
          </a:xfrm>
          <a:prstGeom prst="rect">
            <a:avLst/>
          </a:prstGeom>
        </p:spPr>
      </p:pic>
      <p:sp>
        <p:nvSpPr>
          <p:cNvPr id="2" name="TextBox 1">
            <a:extLst>
              <a:ext uri="{FF2B5EF4-FFF2-40B4-BE49-F238E27FC236}">
                <a16:creationId xmlns:a16="http://schemas.microsoft.com/office/drawing/2014/main" id="{886AD105-A84F-E184-2C6E-EF3048A920B6}"/>
              </a:ext>
            </a:extLst>
          </p:cNvPr>
          <p:cNvSpPr txBox="1"/>
          <p:nvPr/>
        </p:nvSpPr>
        <p:spPr>
          <a:xfrm>
            <a:off x="6526947" y="4309983"/>
            <a:ext cx="4059576" cy="1754326"/>
          </a:xfrm>
          <a:prstGeom prst="rect">
            <a:avLst/>
          </a:prstGeom>
          <a:noFill/>
        </p:spPr>
        <p:txBody>
          <a:bodyPr wrap="square" rtlCol="0">
            <a:spAutoFit/>
          </a:bodyPr>
          <a:lstStyle/>
          <a:p>
            <a:pPr algn="ctr"/>
            <a:r>
              <a:rPr lang="lv-LV" dirty="0"/>
              <a:t> </a:t>
            </a:r>
            <a:r>
              <a:rPr lang="lv-LV" dirty="0">
                <a:solidFill>
                  <a:schemeClr val="bg1">
                    <a:lumMod val="65000"/>
                  </a:schemeClr>
                </a:solidFill>
              </a:rPr>
              <a:t>Ikonu skices,</a:t>
            </a:r>
          </a:p>
          <a:p>
            <a:pPr algn="ctr"/>
            <a:r>
              <a:rPr lang="lv-LV" dirty="0">
                <a:solidFill>
                  <a:schemeClr val="bg1">
                    <a:lumMod val="65000"/>
                  </a:schemeClr>
                </a:solidFill>
              </a:rPr>
              <a:t>«Kristus </a:t>
            </a:r>
            <a:r>
              <a:rPr lang="lv-LV" dirty="0" err="1">
                <a:solidFill>
                  <a:schemeClr val="bg1">
                    <a:lumMod val="65000"/>
                  </a:schemeClr>
                </a:solidFill>
              </a:rPr>
              <a:t>Visuvaldītājs</a:t>
            </a:r>
            <a:r>
              <a:rPr lang="lv-LV" dirty="0">
                <a:solidFill>
                  <a:schemeClr val="bg1">
                    <a:lumMod val="65000"/>
                  </a:schemeClr>
                </a:solidFill>
              </a:rPr>
              <a:t> », «Jānis Kristītājs»</a:t>
            </a:r>
          </a:p>
          <a:p>
            <a:pPr algn="ctr"/>
            <a:r>
              <a:rPr lang="lv-LV" dirty="0">
                <a:solidFill>
                  <a:schemeClr val="bg1">
                    <a:lumMod val="65000"/>
                  </a:schemeClr>
                </a:solidFill>
              </a:rPr>
              <a:t>papīrs, tempera, </a:t>
            </a:r>
          </a:p>
          <a:p>
            <a:pPr algn="ctr"/>
            <a:r>
              <a:rPr lang="lv-LV" dirty="0">
                <a:solidFill>
                  <a:schemeClr val="bg1">
                    <a:lumMod val="65000"/>
                  </a:schemeClr>
                </a:solidFill>
              </a:rPr>
              <a:t>13 x 10 cm, 13 x 9 cm</a:t>
            </a:r>
          </a:p>
          <a:p>
            <a:pPr algn="ctr"/>
            <a:r>
              <a:rPr lang="lv-LV" dirty="0">
                <a:solidFill>
                  <a:schemeClr val="bg1">
                    <a:lumMod val="65000"/>
                  </a:schemeClr>
                </a:solidFill>
              </a:rPr>
              <a:t>Jakovs </a:t>
            </a:r>
            <a:r>
              <a:rPr lang="lv-LV" dirty="0" err="1">
                <a:solidFill>
                  <a:schemeClr val="bg1">
                    <a:lumMod val="65000"/>
                  </a:schemeClr>
                </a:solidFill>
              </a:rPr>
              <a:t>Kļosovs</a:t>
            </a:r>
            <a:r>
              <a:rPr lang="lv-LV" dirty="0">
                <a:solidFill>
                  <a:schemeClr val="bg1">
                    <a:lumMod val="65000"/>
                  </a:schemeClr>
                </a:solidFill>
              </a:rPr>
              <a:t>, </a:t>
            </a:r>
          </a:p>
          <a:p>
            <a:pPr algn="ctr"/>
            <a:r>
              <a:rPr lang="lv-LV" dirty="0">
                <a:solidFill>
                  <a:schemeClr val="bg1">
                    <a:lumMod val="65000"/>
                  </a:schemeClr>
                </a:solidFill>
              </a:rPr>
              <a:t>1997</a:t>
            </a:r>
            <a:endParaRPr lang="en-US" dirty="0">
              <a:solidFill>
                <a:schemeClr val="bg1">
                  <a:lumMod val="65000"/>
                </a:schemeClr>
              </a:solidFill>
            </a:endParaRPr>
          </a:p>
        </p:txBody>
      </p:sp>
    </p:spTree>
    <p:extLst>
      <p:ext uri="{BB962C8B-B14F-4D97-AF65-F5344CB8AC3E}">
        <p14:creationId xmlns:p14="http://schemas.microsoft.com/office/powerpoint/2010/main" val="60426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DE023-F22C-AA76-0244-9E655B8622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002" y="1341031"/>
            <a:ext cx="4525243" cy="2120940"/>
          </a:xfrm>
          <a:prstGeom prst="rect">
            <a:avLst/>
          </a:prstGeom>
        </p:spPr>
      </p:pic>
      <p:sp>
        <p:nvSpPr>
          <p:cNvPr id="4" name="TextBox 3">
            <a:extLst>
              <a:ext uri="{FF2B5EF4-FFF2-40B4-BE49-F238E27FC236}">
                <a16:creationId xmlns:a16="http://schemas.microsoft.com/office/drawing/2014/main" id="{FB0245C1-1A02-DE13-76FC-3D02E9645FDC}"/>
              </a:ext>
            </a:extLst>
          </p:cNvPr>
          <p:cNvSpPr txBox="1"/>
          <p:nvPr/>
        </p:nvSpPr>
        <p:spPr>
          <a:xfrm>
            <a:off x="7121511" y="4309983"/>
            <a:ext cx="4059576" cy="1754326"/>
          </a:xfrm>
          <a:prstGeom prst="rect">
            <a:avLst/>
          </a:prstGeom>
          <a:noFill/>
        </p:spPr>
        <p:txBody>
          <a:bodyPr wrap="square" rtlCol="0">
            <a:spAutoFit/>
          </a:bodyPr>
          <a:lstStyle/>
          <a:p>
            <a:pPr algn="ctr"/>
            <a:r>
              <a:rPr lang="lv-LV" dirty="0"/>
              <a:t> 4 ikonu skices,</a:t>
            </a:r>
          </a:p>
          <a:p>
            <a:pPr algn="ctr"/>
            <a:r>
              <a:rPr lang="lv-LV" dirty="0"/>
              <a:t>«Svētā </a:t>
            </a:r>
            <a:r>
              <a:rPr lang="lv-LV" dirty="0" err="1"/>
              <a:t>Ģeorgija</a:t>
            </a:r>
            <a:r>
              <a:rPr lang="lv-LV" dirty="0"/>
              <a:t> brīnums ar pūķi», </a:t>
            </a:r>
          </a:p>
          <a:p>
            <a:pPr algn="ctr"/>
            <a:r>
              <a:rPr lang="lv-LV" dirty="0"/>
              <a:t>papīrs, tempera, </a:t>
            </a:r>
          </a:p>
          <a:p>
            <a:pPr algn="ctr"/>
            <a:r>
              <a:rPr lang="lv-LV" dirty="0"/>
              <a:t>11 x 9 cm, </a:t>
            </a:r>
          </a:p>
          <a:p>
            <a:pPr algn="ctr"/>
            <a:r>
              <a:rPr lang="lv-LV" dirty="0"/>
              <a:t>Jakovs </a:t>
            </a:r>
            <a:r>
              <a:rPr lang="lv-LV" dirty="0" err="1"/>
              <a:t>Kļosovs</a:t>
            </a:r>
            <a:r>
              <a:rPr lang="lv-LV" dirty="0"/>
              <a:t>, </a:t>
            </a:r>
          </a:p>
          <a:p>
            <a:pPr algn="ctr"/>
            <a:r>
              <a:rPr lang="lv-LV" dirty="0"/>
              <a:t>1997</a:t>
            </a:r>
            <a:endParaRPr lang="en-US" dirty="0"/>
          </a:p>
        </p:txBody>
      </p:sp>
      <p:pic>
        <p:nvPicPr>
          <p:cNvPr id="5" name="Picture 4">
            <a:extLst>
              <a:ext uri="{FF2B5EF4-FFF2-40B4-BE49-F238E27FC236}">
                <a16:creationId xmlns:a16="http://schemas.microsoft.com/office/drawing/2014/main" id="{AE8D2E53-6A4B-56FB-1E56-8364105C5F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9170" y="3318279"/>
            <a:ext cx="5100118" cy="3266603"/>
          </a:xfrm>
          <a:prstGeom prst="rect">
            <a:avLst/>
          </a:prstGeom>
        </p:spPr>
      </p:pic>
      <p:pic>
        <p:nvPicPr>
          <p:cNvPr id="6" name="Picture 5">
            <a:extLst>
              <a:ext uri="{FF2B5EF4-FFF2-40B4-BE49-F238E27FC236}">
                <a16:creationId xmlns:a16="http://schemas.microsoft.com/office/drawing/2014/main" id="{01349C1E-8DEA-0533-E17B-978FF2A77C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89170" y="161212"/>
            <a:ext cx="5100118" cy="3300759"/>
          </a:xfrm>
          <a:prstGeom prst="rect">
            <a:avLst/>
          </a:prstGeom>
        </p:spPr>
      </p:pic>
    </p:spTree>
    <p:extLst>
      <p:ext uri="{BB962C8B-B14F-4D97-AF65-F5344CB8AC3E}">
        <p14:creationId xmlns:p14="http://schemas.microsoft.com/office/powerpoint/2010/main" val="702045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descr="A painting of a person holding a child&#10;&#10;Description automatically generated">
            <a:extLst>
              <a:ext uri="{FF2B5EF4-FFF2-40B4-BE49-F238E27FC236}">
                <a16:creationId xmlns:a16="http://schemas.microsoft.com/office/drawing/2014/main" id="{DB97FFA2-8F5A-F8EF-D284-47F6C39522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0739" y="1"/>
            <a:ext cx="5232576" cy="6861994"/>
          </a:xfrm>
          <a:prstGeom prst="rect">
            <a:avLst/>
          </a:prstGeom>
        </p:spPr>
      </p:pic>
      <p:pic>
        <p:nvPicPr>
          <p:cNvPr id="7" name="Picture 6" descr="A painting of a person holding a child&#10;&#10;Description automatically generated">
            <a:extLst>
              <a:ext uri="{FF2B5EF4-FFF2-40B4-BE49-F238E27FC236}">
                <a16:creationId xmlns:a16="http://schemas.microsoft.com/office/drawing/2014/main" id="{8A51C997-C583-58F4-DCF0-D96D1A173A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7" r="-1608" b="-795"/>
          <a:stretch/>
        </p:blipFill>
        <p:spPr>
          <a:xfrm>
            <a:off x="7867005" y="680019"/>
            <a:ext cx="2634256" cy="3472918"/>
          </a:xfrm>
          <a:prstGeom prst="rect">
            <a:avLst/>
          </a:prstGeom>
        </p:spPr>
      </p:pic>
      <p:sp>
        <p:nvSpPr>
          <p:cNvPr id="8" name="TextBox 7">
            <a:extLst>
              <a:ext uri="{FF2B5EF4-FFF2-40B4-BE49-F238E27FC236}">
                <a16:creationId xmlns:a16="http://schemas.microsoft.com/office/drawing/2014/main" id="{60BBFB12-5D8B-C2E5-7C0C-E6918484B3F8}"/>
              </a:ext>
            </a:extLst>
          </p:cNvPr>
          <p:cNvSpPr txBox="1"/>
          <p:nvPr/>
        </p:nvSpPr>
        <p:spPr>
          <a:xfrm>
            <a:off x="7121511" y="4309983"/>
            <a:ext cx="4059576" cy="1754326"/>
          </a:xfrm>
          <a:prstGeom prst="rect">
            <a:avLst/>
          </a:prstGeom>
          <a:noFill/>
        </p:spPr>
        <p:txBody>
          <a:bodyPr wrap="square" rtlCol="0">
            <a:spAutoFit/>
          </a:bodyPr>
          <a:lstStyle/>
          <a:p>
            <a:pPr algn="ctr"/>
            <a:r>
              <a:rPr lang="lv-LV" dirty="0"/>
              <a:t> Ikona,</a:t>
            </a:r>
          </a:p>
          <a:p>
            <a:pPr algn="ctr"/>
            <a:r>
              <a:rPr lang="lv-LV" dirty="0"/>
              <a:t>«</a:t>
            </a:r>
            <a:r>
              <a:rPr lang="lv-LV" dirty="0" err="1"/>
              <a:t>Vladimiras</a:t>
            </a:r>
            <a:r>
              <a:rPr lang="lv-LV" dirty="0"/>
              <a:t> Dievmāte», </a:t>
            </a:r>
          </a:p>
          <a:p>
            <a:pPr algn="ctr"/>
            <a:r>
              <a:rPr lang="lv-LV" dirty="0"/>
              <a:t>koks, eļļa, </a:t>
            </a:r>
          </a:p>
          <a:p>
            <a:pPr algn="ctr"/>
            <a:r>
              <a:rPr lang="lv-LV" dirty="0"/>
              <a:t>24 x 19 cm, </a:t>
            </a:r>
          </a:p>
          <a:p>
            <a:pPr algn="ctr"/>
            <a:r>
              <a:rPr lang="lv-LV" dirty="0"/>
              <a:t>Jakovs </a:t>
            </a:r>
            <a:r>
              <a:rPr lang="lv-LV" dirty="0" err="1"/>
              <a:t>Kļosovs</a:t>
            </a:r>
            <a:r>
              <a:rPr lang="lv-LV" dirty="0"/>
              <a:t>, </a:t>
            </a:r>
          </a:p>
          <a:p>
            <a:pPr algn="ctr"/>
            <a:r>
              <a:rPr lang="lv-LV" dirty="0"/>
              <a:t>2021</a:t>
            </a:r>
            <a:endParaRPr lang="en-US" dirty="0"/>
          </a:p>
        </p:txBody>
      </p:sp>
    </p:spTree>
    <p:extLst>
      <p:ext uri="{BB962C8B-B14F-4D97-AF65-F5344CB8AC3E}">
        <p14:creationId xmlns:p14="http://schemas.microsoft.com/office/powerpoint/2010/main" val="2790214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74000"/>
          </a:schemeClr>
        </a:solidFill>
        <a:effectLst/>
      </p:bgPr>
    </p:bg>
    <p:spTree>
      <p:nvGrpSpPr>
        <p:cNvPr id="1" name=""/>
        <p:cNvGrpSpPr/>
        <p:nvPr/>
      </p:nvGrpSpPr>
      <p:grpSpPr>
        <a:xfrm>
          <a:off x="0" y="0"/>
          <a:ext cx="0" cy="0"/>
          <a:chOff x="0" y="0"/>
          <a:chExt cx="0" cy="0"/>
        </a:xfrm>
      </p:grpSpPr>
      <p:pic>
        <p:nvPicPr>
          <p:cNvPr id="2" name="Picture 1" descr="A painting of a person in a robe&#10;&#10;Description automatically generated">
            <a:extLst>
              <a:ext uri="{FF2B5EF4-FFF2-40B4-BE49-F238E27FC236}">
                <a16:creationId xmlns:a16="http://schemas.microsoft.com/office/drawing/2014/main" id="{B9370E8E-947F-7E7C-E336-4B662346A1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81" b="-1388"/>
          <a:stretch/>
        </p:blipFill>
        <p:spPr>
          <a:xfrm>
            <a:off x="844123" y="0"/>
            <a:ext cx="5523143" cy="6932323"/>
          </a:xfrm>
          <a:prstGeom prst="rect">
            <a:avLst/>
          </a:prstGeom>
        </p:spPr>
      </p:pic>
      <p:pic>
        <p:nvPicPr>
          <p:cNvPr id="3" name="Picture 2" descr="A painting of a person in a robe&#10;&#10;Description automatically generated">
            <a:extLst>
              <a:ext uri="{FF2B5EF4-FFF2-40B4-BE49-F238E27FC236}">
                <a16:creationId xmlns:a16="http://schemas.microsoft.com/office/drawing/2014/main" id="{CA7E14D6-E5BA-8CC8-70D3-893CEE3FCB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5" t="-156" r="-924" b="-885"/>
          <a:stretch/>
        </p:blipFill>
        <p:spPr>
          <a:xfrm>
            <a:off x="7819699" y="1126109"/>
            <a:ext cx="2364826" cy="2914367"/>
          </a:xfrm>
          <a:prstGeom prst="rect">
            <a:avLst/>
          </a:prstGeom>
        </p:spPr>
      </p:pic>
      <p:sp>
        <p:nvSpPr>
          <p:cNvPr id="5" name="TextBox 4">
            <a:extLst>
              <a:ext uri="{FF2B5EF4-FFF2-40B4-BE49-F238E27FC236}">
                <a16:creationId xmlns:a16="http://schemas.microsoft.com/office/drawing/2014/main" id="{CE75AC78-7089-766A-7C5D-EDA87A0850FC}"/>
              </a:ext>
            </a:extLst>
          </p:cNvPr>
          <p:cNvSpPr txBox="1"/>
          <p:nvPr/>
        </p:nvSpPr>
        <p:spPr>
          <a:xfrm>
            <a:off x="7121511" y="4309983"/>
            <a:ext cx="4059576" cy="1754326"/>
          </a:xfrm>
          <a:prstGeom prst="rect">
            <a:avLst/>
          </a:prstGeom>
          <a:noFill/>
        </p:spPr>
        <p:txBody>
          <a:bodyPr wrap="square" rtlCol="0">
            <a:spAutoFit/>
          </a:bodyPr>
          <a:lstStyle/>
          <a:p>
            <a:pPr algn="ctr"/>
            <a:r>
              <a:rPr lang="lv-LV" dirty="0"/>
              <a:t> Ikona,</a:t>
            </a:r>
          </a:p>
          <a:p>
            <a:pPr algn="ctr"/>
            <a:r>
              <a:rPr lang="lv-LV" dirty="0"/>
              <a:t>«</a:t>
            </a:r>
            <a:r>
              <a:rPr lang="lv-LV" dirty="0" err="1"/>
              <a:t>Sirdsskaidrais</a:t>
            </a:r>
            <a:r>
              <a:rPr lang="lv-LV" dirty="0"/>
              <a:t> </a:t>
            </a:r>
            <a:r>
              <a:rPr lang="lv-LV" dirty="0" err="1"/>
              <a:t>Savva</a:t>
            </a:r>
            <a:r>
              <a:rPr lang="lv-LV" dirty="0"/>
              <a:t> », </a:t>
            </a:r>
          </a:p>
          <a:p>
            <a:pPr algn="ctr"/>
            <a:r>
              <a:rPr lang="lv-LV" dirty="0"/>
              <a:t>koks, eļļa, </a:t>
            </a:r>
          </a:p>
          <a:p>
            <a:pPr algn="ctr"/>
            <a:r>
              <a:rPr lang="lv-LV" dirty="0"/>
              <a:t>26 x 21 cm,</a:t>
            </a:r>
          </a:p>
          <a:p>
            <a:pPr algn="ctr"/>
            <a:r>
              <a:rPr lang="lv-LV" dirty="0"/>
              <a:t>Inga </a:t>
            </a:r>
            <a:r>
              <a:rPr lang="lv-LV" dirty="0" err="1"/>
              <a:t>Skrūzmane</a:t>
            </a:r>
            <a:r>
              <a:rPr lang="lv-LV" dirty="0"/>
              <a:t>, </a:t>
            </a:r>
          </a:p>
          <a:p>
            <a:pPr algn="ctr"/>
            <a:r>
              <a:rPr lang="lv-LV" dirty="0"/>
              <a:t>2019</a:t>
            </a:r>
            <a:endParaRPr lang="en-US" dirty="0"/>
          </a:p>
        </p:txBody>
      </p:sp>
    </p:spTree>
    <p:extLst>
      <p:ext uri="{BB962C8B-B14F-4D97-AF65-F5344CB8AC3E}">
        <p14:creationId xmlns:p14="http://schemas.microsoft.com/office/powerpoint/2010/main" val="830648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1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3917E-4B9F-29AB-273F-9F2A82E28CD3}"/>
              </a:ext>
            </a:extLst>
          </p:cNvPr>
          <p:cNvSpPr txBox="1"/>
          <p:nvPr/>
        </p:nvSpPr>
        <p:spPr>
          <a:xfrm>
            <a:off x="1033307" y="4300775"/>
            <a:ext cx="10189614" cy="2308324"/>
          </a:xfrm>
          <a:prstGeom prst="rect">
            <a:avLst/>
          </a:prstGeom>
          <a:noFill/>
        </p:spPr>
        <p:txBody>
          <a:bodyPr wrap="square" rtlCol="0">
            <a:spAutoFit/>
          </a:bodyPr>
          <a:lstStyle/>
          <a:p>
            <a:pPr algn="ctr"/>
            <a:r>
              <a:rPr lang="lv-LV" dirty="0"/>
              <a:t>Četras kopijas,</a:t>
            </a:r>
          </a:p>
          <a:p>
            <a:pPr algn="ctr"/>
            <a:r>
              <a:rPr lang="lv-LV" dirty="0"/>
              <a:t>Andrejs </a:t>
            </a:r>
            <a:r>
              <a:rPr lang="lv-LV" dirty="0" err="1"/>
              <a:t>Rubļovs</a:t>
            </a:r>
            <a:r>
              <a:rPr lang="lv-LV" dirty="0"/>
              <a:t>,</a:t>
            </a:r>
          </a:p>
          <a:p>
            <a:pPr algn="ctr"/>
            <a:r>
              <a:rPr lang="lv-LV" dirty="0"/>
              <a:t>«Evaņģēlistu miniatūras – </a:t>
            </a:r>
            <a:r>
              <a:rPr lang="lv-LV" dirty="0" err="1"/>
              <a:t>sv</a:t>
            </a:r>
            <a:r>
              <a:rPr lang="lv-LV" dirty="0"/>
              <a:t>.</a:t>
            </a:r>
            <a:r>
              <a:rPr lang="en-US" dirty="0"/>
              <a:t> </a:t>
            </a:r>
            <a:r>
              <a:rPr lang="lv-LV" dirty="0"/>
              <a:t>Marks, </a:t>
            </a:r>
            <a:r>
              <a:rPr lang="lv-LV" dirty="0" err="1"/>
              <a:t>sv</a:t>
            </a:r>
            <a:r>
              <a:rPr lang="lv-LV" dirty="0"/>
              <a:t>.</a:t>
            </a:r>
            <a:r>
              <a:rPr lang="en-US" dirty="0"/>
              <a:t> </a:t>
            </a:r>
            <a:r>
              <a:rPr lang="lv-LV" dirty="0" err="1"/>
              <a:t>Lukas</a:t>
            </a:r>
            <a:r>
              <a:rPr lang="lv-LV" dirty="0"/>
              <a:t>, </a:t>
            </a:r>
            <a:r>
              <a:rPr lang="lv-LV" dirty="0" err="1"/>
              <a:t>sv</a:t>
            </a:r>
            <a:r>
              <a:rPr lang="lv-LV" dirty="0"/>
              <a:t>.</a:t>
            </a:r>
            <a:r>
              <a:rPr lang="en-US" dirty="0"/>
              <a:t> </a:t>
            </a:r>
            <a:r>
              <a:rPr lang="lv-LV" dirty="0"/>
              <a:t>Jānis, </a:t>
            </a:r>
            <a:r>
              <a:rPr lang="lv-LV" dirty="0" err="1"/>
              <a:t>sv</a:t>
            </a:r>
            <a:r>
              <a:rPr lang="lv-LV" dirty="0"/>
              <a:t>.</a:t>
            </a:r>
            <a:r>
              <a:rPr lang="en-US" dirty="0"/>
              <a:t> </a:t>
            </a:r>
            <a:r>
              <a:rPr lang="lv-LV" dirty="0"/>
              <a:t>Matejs»,</a:t>
            </a:r>
          </a:p>
          <a:p>
            <a:pPr algn="ctr"/>
            <a:r>
              <a:rPr lang="lv-LV" dirty="0"/>
              <a:t> 1395. g.,</a:t>
            </a:r>
          </a:p>
          <a:p>
            <a:pPr algn="ctr"/>
            <a:r>
              <a:rPr lang="lv-LV" dirty="0"/>
              <a:t>finiera saplāksnis, tempera, </a:t>
            </a:r>
          </a:p>
          <a:p>
            <a:pPr algn="ctr"/>
            <a:r>
              <a:rPr lang="lv-LV" dirty="0">
                <a:solidFill>
                  <a:schemeClr val="tx1">
                    <a:lumMod val="95000"/>
                    <a:lumOff val="5000"/>
                  </a:schemeClr>
                </a:solidFill>
              </a:rPr>
              <a:t>12 </a:t>
            </a:r>
            <a:r>
              <a:rPr lang="en-US" dirty="0">
                <a:solidFill>
                  <a:schemeClr val="tx1">
                    <a:lumMod val="95000"/>
                    <a:lumOff val="5000"/>
                  </a:schemeClr>
                </a:solidFill>
              </a:rPr>
              <a:t>Ø</a:t>
            </a:r>
            <a:r>
              <a:rPr lang="en-US" dirty="0">
                <a:solidFill>
                  <a:schemeClr val="bg1">
                    <a:lumMod val="75000"/>
                  </a:schemeClr>
                </a:solidFill>
              </a:rPr>
              <a:t> </a:t>
            </a:r>
            <a:r>
              <a:rPr lang="lv-LV" dirty="0"/>
              <a:t>cm, </a:t>
            </a:r>
          </a:p>
          <a:p>
            <a:pPr algn="ctr"/>
            <a:r>
              <a:rPr lang="lv-LV" dirty="0"/>
              <a:t>Dana Zelča, </a:t>
            </a:r>
          </a:p>
          <a:p>
            <a:pPr algn="ctr"/>
            <a:r>
              <a:rPr lang="lv-LV" dirty="0"/>
              <a:t>2020</a:t>
            </a:r>
            <a:endParaRPr lang="en-US" dirty="0"/>
          </a:p>
        </p:txBody>
      </p:sp>
      <p:pic>
        <p:nvPicPr>
          <p:cNvPr id="15" name="Picture 14">
            <a:extLst>
              <a:ext uri="{FF2B5EF4-FFF2-40B4-BE49-F238E27FC236}">
                <a16:creationId xmlns:a16="http://schemas.microsoft.com/office/drawing/2014/main" id="{A2474694-4E9A-8F91-6CB4-C2E311BA08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8341" y="1092539"/>
            <a:ext cx="3024241" cy="3052418"/>
          </a:xfrm>
          <a:prstGeom prst="rect">
            <a:avLst/>
          </a:prstGeom>
        </p:spPr>
      </p:pic>
      <p:pic>
        <p:nvPicPr>
          <p:cNvPr id="17" name="Picture 16">
            <a:extLst>
              <a:ext uri="{FF2B5EF4-FFF2-40B4-BE49-F238E27FC236}">
                <a16:creationId xmlns:a16="http://schemas.microsoft.com/office/drawing/2014/main" id="{1FE6E77B-FCE9-5923-3EE7-16D5795499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0992" y="1092539"/>
            <a:ext cx="3057083" cy="3052418"/>
          </a:xfrm>
          <a:prstGeom prst="rect">
            <a:avLst/>
          </a:prstGeom>
        </p:spPr>
      </p:pic>
      <p:pic>
        <p:nvPicPr>
          <p:cNvPr id="19" name="Picture 18">
            <a:extLst>
              <a:ext uri="{FF2B5EF4-FFF2-40B4-BE49-F238E27FC236}">
                <a16:creationId xmlns:a16="http://schemas.microsoft.com/office/drawing/2014/main" id="{8AD084AE-58A4-E8D2-2D4E-99EACB125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02581"/>
            <a:ext cx="3097645" cy="3042376"/>
          </a:xfrm>
          <a:prstGeom prst="rect">
            <a:avLst/>
          </a:prstGeom>
        </p:spPr>
      </p:pic>
      <p:pic>
        <p:nvPicPr>
          <p:cNvPr id="20" name="Picture 19">
            <a:extLst>
              <a:ext uri="{FF2B5EF4-FFF2-40B4-BE49-F238E27FC236}">
                <a16:creationId xmlns:a16="http://schemas.microsoft.com/office/drawing/2014/main" id="{2F395FB1-6CF4-BD0F-4B08-DC4C1B9725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01745" y="1102581"/>
            <a:ext cx="3024241" cy="3042376"/>
          </a:xfrm>
          <a:prstGeom prst="rect">
            <a:avLst/>
          </a:prstGeom>
        </p:spPr>
      </p:pic>
    </p:spTree>
    <p:extLst>
      <p:ext uri="{BB962C8B-B14F-4D97-AF65-F5344CB8AC3E}">
        <p14:creationId xmlns:p14="http://schemas.microsoft.com/office/powerpoint/2010/main" val="1984311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5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4460BA-11A9-324A-CDFD-BE932F42EF76}"/>
              </a:ext>
            </a:extLst>
          </p:cNvPr>
          <p:cNvSpPr txBox="1"/>
          <p:nvPr/>
        </p:nvSpPr>
        <p:spPr>
          <a:xfrm>
            <a:off x="2162128" y="1382865"/>
            <a:ext cx="7630510" cy="1292662"/>
          </a:xfrm>
          <a:prstGeom prst="rect">
            <a:avLst/>
          </a:prstGeom>
          <a:noFill/>
        </p:spPr>
        <p:txBody>
          <a:bodyPr wrap="square" rtlCol="0">
            <a:spAutoFit/>
          </a:bodyPr>
          <a:lstStyle/>
          <a:p>
            <a:pPr algn="ctr"/>
            <a:endParaRPr lang="lv-LV" dirty="0"/>
          </a:p>
          <a:p>
            <a:pPr algn="ctr"/>
            <a:r>
              <a:rPr lang="lv-LV" dirty="0"/>
              <a:t>GLEZNOŠANAS KRĀSU TEHNIKAS UN TEHNISKIE PAŅĒMIENI</a:t>
            </a:r>
          </a:p>
          <a:p>
            <a:pPr algn="ctr"/>
            <a:r>
              <a:rPr lang="lv-LV" dirty="0"/>
              <a:t>   </a:t>
            </a:r>
          </a:p>
          <a:p>
            <a:pPr algn="ctr"/>
            <a:r>
              <a:rPr lang="lv-LV" sz="2400" dirty="0"/>
              <a:t>AKVAREĻKRĀSAS</a:t>
            </a:r>
            <a:endParaRPr lang="en-US" sz="2400" dirty="0"/>
          </a:p>
        </p:txBody>
      </p:sp>
      <p:pic>
        <p:nvPicPr>
          <p:cNvPr id="4" name="Picture 3" descr="A painting of trees with white border&#10;&#10;Description automatically generated with medium confidence">
            <a:extLst>
              <a:ext uri="{FF2B5EF4-FFF2-40B4-BE49-F238E27FC236}">
                <a16:creationId xmlns:a16="http://schemas.microsoft.com/office/drawing/2014/main" id="{05A700B8-040A-82FA-58A0-DED2A65B4D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8056" y="3362501"/>
            <a:ext cx="2411011" cy="2427861"/>
          </a:xfrm>
          <a:prstGeom prst="rect">
            <a:avLst/>
          </a:prstGeom>
        </p:spPr>
      </p:pic>
      <p:pic>
        <p:nvPicPr>
          <p:cNvPr id="6" name="Picture 5" descr="A grey framed picture with a square frame&#10;&#10;Description automatically generated with medium confidence">
            <a:extLst>
              <a:ext uri="{FF2B5EF4-FFF2-40B4-BE49-F238E27FC236}">
                <a16:creationId xmlns:a16="http://schemas.microsoft.com/office/drawing/2014/main" id="{7C61E73B-4BFA-F67A-B04E-82D380A43CD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7591484" y="3378754"/>
            <a:ext cx="2321520" cy="2411608"/>
          </a:xfrm>
          <a:prstGeom prst="rect">
            <a:avLst/>
          </a:prstGeom>
        </p:spPr>
      </p:pic>
      <p:pic>
        <p:nvPicPr>
          <p:cNvPr id="12" name="Picture 11">
            <a:extLst>
              <a:ext uri="{FF2B5EF4-FFF2-40B4-BE49-F238E27FC236}">
                <a16:creationId xmlns:a16="http://schemas.microsoft.com/office/drawing/2014/main" id="{4AF71A9C-18AC-D497-4075-D7C5F6E28A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9803835" y="3652942"/>
            <a:ext cx="2418011" cy="1856828"/>
          </a:xfrm>
          <a:prstGeom prst="rect">
            <a:avLst/>
          </a:prstGeom>
        </p:spPr>
      </p:pic>
      <p:pic>
        <p:nvPicPr>
          <p:cNvPr id="13" name="Picture 12">
            <a:extLst>
              <a:ext uri="{FF2B5EF4-FFF2-40B4-BE49-F238E27FC236}">
                <a16:creationId xmlns:a16="http://schemas.microsoft.com/office/drawing/2014/main" id="{1370D8C7-585B-D0AF-DEE2-18F360816A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30997" y="3372350"/>
            <a:ext cx="2301649" cy="2373558"/>
          </a:xfrm>
          <a:prstGeom prst="rect">
            <a:avLst/>
          </a:prstGeom>
          <a:effectLst>
            <a:outerShdw blurRad="50800" dist="50800" dir="5400000" algn="ctr" rotWithShape="0">
              <a:srgbClr val="000000"/>
            </a:outerShdw>
          </a:effectLst>
        </p:spPr>
      </p:pic>
      <p:pic>
        <p:nvPicPr>
          <p:cNvPr id="14" name="Picture 13">
            <a:extLst>
              <a:ext uri="{FF2B5EF4-FFF2-40B4-BE49-F238E27FC236}">
                <a16:creationId xmlns:a16="http://schemas.microsoft.com/office/drawing/2014/main" id="{11B7FFF0-DDF8-6B33-4CEA-795B34BF2B1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4550" y="3362501"/>
            <a:ext cx="2313094" cy="2415367"/>
          </a:xfrm>
          <a:prstGeom prst="rect">
            <a:avLst/>
          </a:prstGeom>
        </p:spPr>
      </p:pic>
    </p:spTree>
    <p:extLst>
      <p:ext uri="{BB962C8B-B14F-4D97-AF65-F5344CB8AC3E}">
        <p14:creationId xmlns:p14="http://schemas.microsoft.com/office/powerpoint/2010/main" val="43190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7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495CE-9D9D-73DF-78F2-296F0F914A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16348" y="990858"/>
            <a:ext cx="2924313" cy="2944971"/>
          </a:xfrm>
          <a:prstGeom prst="rect">
            <a:avLst/>
          </a:prstGeom>
        </p:spPr>
      </p:pic>
      <p:pic>
        <p:nvPicPr>
          <p:cNvPr id="4" name="Picture 3">
            <a:extLst>
              <a:ext uri="{FF2B5EF4-FFF2-40B4-BE49-F238E27FC236}">
                <a16:creationId xmlns:a16="http://schemas.microsoft.com/office/drawing/2014/main" id="{59C3BD44-B569-AC8C-A4FE-860046A60A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8993" y="-4847"/>
            <a:ext cx="6453565" cy="6867694"/>
          </a:xfrm>
          <a:prstGeom prst="rect">
            <a:avLst/>
          </a:prstGeom>
        </p:spPr>
      </p:pic>
      <p:sp>
        <p:nvSpPr>
          <p:cNvPr id="5" name="TextBox 4">
            <a:extLst>
              <a:ext uri="{FF2B5EF4-FFF2-40B4-BE49-F238E27FC236}">
                <a16:creationId xmlns:a16="http://schemas.microsoft.com/office/drawing/2014/main" id="{F2DB6570-EF73-B186-8D5F-92169ADAD692}"/>
              </a:ext>
            </a:extLst>
          </p:cNvPr>
          <p:cNvSpPr txBox="1"/>
          <p:nvPr/>
        </p:nvSpPr>
        <p:spPr>
          <a:xfrm>
            <a:off x="8079409" y="4316306"/>
            <a:ext cx="3384918" cy="2031325"/>
          </a:xfrm>
          <a:prstGeom prst="rect">
            <a:avLst/>
          </a:prstGeom>
          <a:noFill/>
        </p:spPr>
        <p:txBody>
          <a:bodyPr wrap="square" rtlCol="0">
            <a:spAutoFit/>
          </a:bodyPr>
          <a:lstStyle/>
          <a:p>
            <a:pPr algn="ctr"/>
            <a:r>
              <a:rPr lang="lv-LV" dirty="0"/>
              <a:t>«Lietus», </a:t>
            </a:r>
          </a:p>
          <a:p>
            <a:pPr algn="ctr"/>
            <a:r>
              <a:rPr lang="lv-LV" dirty="0"/>
              <a:t>ainava, </a:t>
            </a:r>
          </a:p>
          <a:p>
            <a:pPr algn="ctr"/>
            <a:r>
              <a:rPr lang="lv-LV" dirty="0" err="1"/>
              <a:t>akvareļ</a:t>
            </a:r>
            <a:r>
              <a:rPr lang="lv-LV" dirty="0"/>
              <a:t> papīrs, akvareļi, </a:t>
            </a:r>
          </a:p>
          <a:p>
            <a:pPr algn="ctr"/>
            <a:r>
              <a:rPr lang="lv-LV" dirty="0"/>
              <a:t>ķemmīte, </a:t>
            </a:r>
          </a:p>
          <a:p>
            <a:pPr algn="ctr"/>
            <a:r>
              <a:rPr lang="lv-LV" dirty="0"/>
              <a:t>17 x 17 cm, </a:t>
            </a:r>
          </a:p>
          <a:p>
            <a:pPr algn="ctr"/>
            <a:r>
              <a:rPr lang="lv-LV" dirty="0"/>
              <a:t>Elga Paura, </a:t>
            </a:r>
          </a:p>
          <a:p>
            <a:pPr algn="ctr"/>
            <a:r>
              <a:rPr lang="lv-LV" dirty="0"/>
              <a:t>2023</a:t>
            </a:r>
            <a:endParaRPr lang="en-US" dirty="0"/>
          </a:p>
        </p:txBody>
      </p:sp>
    </p:spTree>
    <p:extLst>
      <p:ext uri="{BB962C8B-B14F-4D97-AF65-F5344CB8AC3E}">
        <p14:creationId xmlns:p14="http://schemas.microsoft.com/office/powerpoint/2010/main" val="1663492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A32D0-CF72-140D-620F-1A6874A00609}"/>
              </a:ext>
            </a:extLst>
          </p:cNvPr>
          <p:cNvSpPr txBox="1"/>
          <p:nvPr/>
        </p:nvSpPr>
        <p:spPr>
          <a:xfrm>
            <a:off x="524861" y="10203"/>
            <a:ext cx="5969233" cy="6186309"/>
          </a:xfrm>
          <a:prstGeom prst="rect">
            <a:avLst/>
          </a:prstGeom>
          <a:noFill/>
        </p:spPr>
        <p:txBody>
          <a:bodyPr wrap="square" rtlCol="0">
            <a:spAutoFit/>
          </a:bodyPr>
          <a:lstStyle/>
          <a:p>
            <a:r>
              <a:rPr lang="lv-LV" dirty="0"/>
              <a:t>                  </a:t>
            </a:r>
          </a:p>
          <a:p>
            <a:r>
              <a:rPr lang="lv-LV" sz="2000" dirty="0">
                <a:solidFill>
                  <a:srgbClr val="FF0000"/>
                </a:solidFill>
              </a:rPr>
              <a:t>              Mīnijs.</a:t>
            </a:r>
          </a:p>
          <a:p>
            <a:pPr algn="ctr"/>
            <a:r>
              <a:rPr lang="lv-LV" sz="1200" dirty="0"/>
              <a:t>«Pirms Johans Gūtenbergs aptuveni 1440. gadā izgudroja grāmatu iespiešanu, izmantojot maināmus burtstabiņus, grāmata bija vienīgi turīgo cilvēku, garīdzniecības un dažu citu sabiedrības locekļu, piemēram ierēdņu, privilēģija. Grāmatas bija ļoti dārgas. Manuskriptus rakstīja ar roku – latīņu valodā </a:t>
            </a:r>
            <a:r>
              <a:rPr lang="lv-LV" sz="1200" i="1" dirty="0"/>
              <a:t>manu </a:t>
            </a:r>
            <a:r>
              <a:rPr lang="lv-LV" sz="1200" dirty="0"/>
              <a:t>nozīmē «roka», bet </a:t>
            </a:r>
            <a:r>
              <a:rPr lang="lv-LV" sz="1200" i="1" dirty="0"/>
              <a:t>skriptus - «</a:t>
            </a:r>
            <a:r>
              <a:rPr lang="lv-LV" sz="1200" dirty="0"/>
              <a:t>rakstīt» -, un to parasti darīja pēc ietekmīga patrona pasūtījuma, lai atspoguļotu viņa vai viņas nozīmīgumu un statusu. Katra grāmata bija simtiem darba stundu rezultāts. Turklāt tā pilnībā bija unikāla, sākot ar pergamenta lapām, kuras veidoja, īpaši apstrādājot dzīvnieku ādu, ilustrācijās izmantotajiem pigmentiem un beidzot ar pārrakstītāju rokrakstu.»</a:t>
            </a:r>
          </a:p>
          <a:p>
            <a:pPr algn="ctr"/>
            <a:r>
              <a:rPr lang="lv-LV" sz="1200" i="1" dirty="0"/>
              <a:t> </a:t>
            </a:r>
            <a:r>
              <a:rPr lang="lv-LV" sz="1200" dirty="0" err="1"/>
              <a:t>Gladzora</a:t>
            </a:r>
            <a:r>
              <a:rPr lang="lv-LV" sz="1200" dirty="0"/>
              <a:t> evaņģēlija veidotāji manuskripta un ilustrāciju noformējumā demonstrēja nevaldāmu radošumu. Tradicionāli lielākajai daļai darbu, ko radīja klosteru mūki, arī manuskripta izveidei bija nepieciešama precīza darbu dalīšana. </a:t>
            </a:r>
            <a:r>
              <a:rPr lang="lv-LV" sz="1400" dirty="0">
                <a:solidFill>
                  <a:srgbClr val="C00000"/>
                </a:solidFill>
              </a:rPr>
              <a:t>Procesu iesāka tekstu pārrakstītāji, atstājot vietu ilustrācijām, pēc tam pie darba ķērās mākslinieku komanda. Pie manuskripta teksta un ilustrācijām strādāja daudzi mūki, savukārt iniciāļus titulus, virsrakstus un paragrāfa zīmes zīmēja viens mākslinieks. Šim nolūkam viņam bija jāizmanto īpašs oranžsarkans tonis, kas bija tik spilgts, ka šķita, tūdaļ izlēks ārā no grāmatas lappuses.</a:t>
            </a:r>
          </a:p>
          <a:p>
            <a:pPr algn="ctr"/>
            <a:r>
              <a:rPr lang="lv-LV" sz="1600" b="1" dirty="0">
                <a:solidFill>
                  <a:srgbClr val="C00000"/>
                </a:solidFill>
              </a:rPr>
              <a:t>Šis pigments bija mīnijs. Cilvēkus, kas ar to darbojās, sauca par </a:t>
            </a:r>
            <a:r>
              <a:rPr lang="lv-LV" sz="1600" b="1" dirty="0" err="1">
                <a:solidFill>
                  <a:srgbClr val="C00000"/>
                </a:solidFill>
              </a:rPr>
              <a:t>miniatoriem</a:t>
            </a:r>
            <a:r>
              <a:rPr lang="lv-LV" sz="1600" b="1" dirty="0">
                <a:solidFill>
                  <a:srgbClr val="C00000"/>
                </a:solidFill>
              </a:rPr>
              <a:t>, bet viņu darba rezultātu - pamanāmu simbolu, zīmi vai virsrakstu manuskriptā - par miniatūru. </a:t>
            </a:r>
            <a:r>
              <a:rPr lang="lv-LV" sz="1600" dirty="0">
                <a:solidFill>
                  <a:srgbClr val="FF0000"/>
                </a:solidFill>
              </a:rPr>
              <a:t>(Ar šo vārdu tikai vēlāk sāka apzīmēt ļoti nelielu, detalizēti izstrādātu mākslas darbu;  tā sākotnējā nozīme nebūt nesaistījās ar kaut ko mazu.)</a:t>
            </a:r>
            <a:r>
              <a:rPr lang="lv-LV" sz="1600" dirty="0"/>
              <a:t> </a:t>
            </a:r>
            <a:r>
              <a:rPr lang="lv-LV" sz="1200" dirty="0"/>
              <a:t>Īpaši  intensīvi manuskriptu ilustrēšanā mīniju izmantoja viduslaikos; tā lietošana samazinājās tikai tad, kad pieejamāks kļuva cinobrs, proti, no 11. gadsimta</a:t>
            </a:r>
            <a:r>
              <a:rPr lang="lv-LV" sz="1100" dirty="0"/>
              <a:t>.(2.)</a:t>
            </a:r>
          </a:p>
          <a:p>
            <a:pPr algn="ctr"/>
            <a:r>
              <a:rPr lang="lv-LV" sz="1200" dirty="0"/>
              <a:t> Mīniju nereti lietoja kā lētu alternatīvu cinobram. Lai gan mīnijs ir lēts, spilgts un viegli iegūstams, tas nebūt nav ideāls pigments. Tāpat kā tā «tuvāko  radinieku» – svina balto -, mīniju izmantoja kosmētikā jau Senajā Grieķijā un Ķīnā, un </a:t>
            </a:r>
            <a:r>
              <a:rPr lang="lv-LV" sz="1600" dirty="0">
                <a:solidFill>
                  <a:srgbClr val="FF0000"/>
                </a:solidFill>
              </a:rPr>
              <a:t>tas ir tikpat indīgs</a:t>
            </a:r>
            <a:r>
              <a:rPr lang="lv-LV" sz="1100" dirty="0"/>
              <a:t>.»(3.)</a:t>
            </a:r>
            <a:endParaRPr lang="en-US" sz="1100" dirty="0"/>
          </a:p>
        </p:txBody>
      </p:sp>
      <p:pic>
        <p:nvPicPr>
          <p:cNvPr id="5" name="Picture 2" descr="Image for ">
            <a:extLst>
              <a:ext uri="{FF2B5EF4-FFF2-40B4-BE49-F238E27FC236}">
                <a16:creationId xmlns:a16="http://schemas.microsoft.com/office/drawing/2014/main" id="{6658B1DD-E862-8A68-4379-D03203994F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0" t="5046" r="2502" b="17723"/>
          <a:stretch/>
        </p:blipFill>
        <p:spPr bwMode="auto">
          <a:xfrm>
            <a:off x="6836630" y="149606"/>
            <a:ext cx="4684904" cy="60796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0EBEC0-54B5-27C9-0597-53F73E521645}"/>
              </a:ext>
            </a:extLst>
          </p:cNvPr>
          <p:cNvSpPr txBox="1"/>
          <p:nvPr/>
        </p:nvSpPr>
        <p:spPr>
          <a:xfrm>
            <a:off x="6553012" y="6285996"/>
            <a:ext cx="5142942" cy="461665"/>
          </a:xfrm>
          <a:prstGeom prst="rect">
            <a:avLst/>
          </a:prstGeom>
          <a:noFill/>
        </p:spPr>
        <p:txBody>
          <a:bodyPr wrap="square">
            <a:spAutoFit/>
          </a:bodyPr>
          <a:lstStyle/>
          <a:p>
            <a:pPr algn="ctr"/>
            <a:r>
              <a:rPr lang="lv-LV" sz="1200" dirty="0" err="1">
                <a:solidFill>
                  <a:schemeClr val="bg2">
                    <a:lumMod val="10000"/>
                  </a:schemeClr>
                </a:solidFill>
              </a:rPr>
              <a:t>Gladzora</a:t>
            </a:r>
            <a:r>
              <a:rPr lang="en-US" sz="1200" dirty="0">
                <a:solidFill>
                  <a:schemeClr val="bg2">
                    <a:lumMod val="10000"/>
                  </a:schemeClr>
                </a:solidFill>
              </a:rPr>
              <a:t> </a:t>
            </a:r>
            <a:r>
              <a:rPr lang="en-US" sz="1200" dirty="0" err="1">
                <a:solidFill>
                  <a:schemeClr val="bg2">
                    <a:lumMod val="10000"/>
                  </a:schemeClr>
                </a:solidFill>
              </a:rPr>
              <a:t>eva</a:t>
            </a:r>
            <a:r>
              <a:rPr lang="lv-LV" sz="1200" dirty="0" err="1">
                <a:solidFill>
                  <a:schemeClr val="bg2">
                    <a:lumMod val="10000"/>
                  </a:schemeClr>
                </a:solidFill>
              </a:rPr>
              <a:t>ņģēlija</a:t>
            </a:r>
            <a:r>
              <a:rPr lang="lv-LV" sz="1200" dirty="0">
                <a:solidFill>
                  <a:schemeClr val="bg2">
                    <a:lumMod val="10000"/>
                  </a:schemeClr>
                </a:solidFill>
              </a:rPr>
              <a:t>, </a:t>
            </a:r>
            <a:r>
              <a:rPr lang="en-US" sz="1200" dirty="0">
                <a:solidFill>
                  <a:schemeClr val="bg2">
                    <a:lumMod val="10000"/>
                  </a:schemeClr>
                </a:solidFill>
              </a:rPr>
              <a:t>1193</a:t>
            </a:r>
            <a:r>
              <a:rPr lang="lv-LV" sz="1200" dirty="0">
                <a:solidFill>
                  <a:schemeClr val="bg2">
                    <a:lumMod val="10000"/>
                  </a:schemeClr>
                </a:solidFill>
              </a:rPr>
              <a:t>.g., </a:t>
            </a:r>
            <a:r>
              <a:rPr lang="en-US" sz="1200" dirty="0" err="1">
                <a:solidFill>
                  <a:schemeClr val="bg2">
                    <a:lumMod val="10000"/>
                  </a:schemeClr>
                </a:solidFill>
              </a:rPr>
              <a:t>tuša</a:t>
            </a:r>
            <a:r>
              <a:rPr lang="en-US" sz="1200" dirty="0">
                <a:solidFill>
                  <a:schemeClr val="bg2">
                    <a:lumMod val="10000"/>
                  </a:schemeClr>
                </a:solidFill>
              </a:rPr>
              <a:t> un </a:t>
            </a:r>
            <a:r>
              <a:rPr lang="en-US" sz="1200" dirty="0" err="1">
                <a:solidFill>
                  <a:schemeClr val="bg2">
                    <a:lumMod val="10000"/>
                  </a:schemeClr>
                </a:solidFill>
              </a:rPr>
              <a:t>pigmenti</a:t>
            </a:r>
            <a:r>
              <a:rPr lang="en-US" sz="1200" dirty="0">
                <a:solidFill>
                  <a:schemeClr val="bg2">
                    <a:lumMod val="10000"/>
                  </a:schemeClr>
                </a:solidFill>
              </a:rPr>
              <a:t> </a:t>
            </a:r>
            <a:r>
              <a:rPr lang="en-US" sz="1200" dirty="0" err="1">
                <a:solidFill>
                  <a:schemeClr val="bg2">
                    <a:lumMod val="10000"/>
                  </a:schemeClr>
                </a:solidFill>
              </a:rPr>
              <a:t>uz</a:t>
            </a:r>
            <a:r>
              <a:rPr lang="en-US" sz="1200" dirty="0">
                <a:solidFill>
                  <a:schemeClr val="bg2">
                    <a:lumMod val="10000"/>
                  </a:schemeClr>
                </a:solidFill>
              </a:rPr>
              <a:t> </a:t>
            </a:r>
            <a:r>
              <a:rPr lang="en-US" sz="1200" dirty="0" err="1">
                <a:solidFill>
                  <a:schemeClr val="bg2">
                    <a:lumMod val="10000"/>
                  </a:schemeClr>
                </a:solidFill>
              </a:rPr>
              <a:t>labi</a:t>
            </a:r>
            <a:r>
              <a:rPr lang="en-US" sz="1200" dirty="0">
                <a:solidFill>
                  <a:schemeClr val="bg2">
                    <a:lumMod val="10000"/>
                  </a:schemeClr>
                </a:solidFill>
              </a:rPr>
              <a:t> </a:t>
            </a:r>
            <a:r>
              <a:rPr lang="en-US" sz="1200" dirty="0" err="1">
                <a:solidFill>
                  <a:schemeClr val="bg2">
                    <a:lumMod val="10000"/>
                  </a:schemeClr>
                </a:solidFill>
              </a:rPr>
              <a:t>apstrādāta</a:t>
            </a:r>
            <a:r>
              <a:rPr lang="en-US" sz="1200" dirty="0">
                <a:solidFill>
                  <a:schemeClr val="bg2">
                    <a:lumMod val="10000"/>
                  </a:schemeClr>
                </a:solidFill>
              </a:rPr>
              <a:t>, </a:t>
            </a:r>
            <a:r>
              <a:rPr lang="en-US" sz="1200" dirty="0" err="1">
                <a:solidFill>
                  <a:schemeClr val="bg2">
                    <a:lumMod val="10000"/>
                  </a:schemeClr>
                </a:solidFill>
              </a:rPr>
              <a:t>vidēji</a:t>
            </a:r>
            <a:r>
              <a:rPr lang="en-US" sz="1200" dirty="0">
                <a:solidFill>
                  <a:schemeClr val="bg2">
                    <a:lumMod val="10000"/>
                  </a:schemeClr>
                </a:solidFill>
              </a:rPr>
              <a:t> </a:t>
            </a:r>
            <a:r>
              <a:rPr lang="en-US" sz="1200" dirty="0" err="1">
                <a:solidFill>
                  <a:schemeClr val="bg2">
                    <a:lumMod val="10000"/>
                  </a:schemeClr>
                </a:solidFill>
              </a:rPr>
              <a:t>smaga</a:t>
            </a:r>
            <a:r>
              <a:rPr lang="en-US" sz="1200" dirty="0">
                <a:solidFill>
                  <a:schemeClr val="bg2">
                    <a:lumMod val="10000"/>
                  </a:schemeClr>
                </a:solidFill>
              </a:rPr>
              <a:t> </a:t>
            </a:r>
            <a:r>
              <a:rPr lang="en-US" sz="1200" dirty="0" err="1">
                <a:solidFill>
                  <a:schemeClr val="bg2">
                    <a:lumMod val="10000"/>
                  </a:schemeClr>
                </a:solidFill>
              </a:rPr>
              <a:t>pergamenta</a:t>
            </a:r>
            <a:r>
              <a:rPr lang="lv-LV" sz="1200" dirty="0">
                <a:solidFill>
                  <a:schemeClr val="bg2">
                    <a:lumMod val="10000"/>
                  </a:schemeClr>
                </a:solidFill>
              </a:rPr>
              <a:t>, </a:t>
            </a:r>
            <a:r>
              <a:rPr lang="en-US" sz="1200" dirty="0" err="1">
                <a:solidFill>
                  <a:schemeClr val="bg2">
                    <a:lumMod val="10000"/>
                  </a:schemeClr>
                </a:solidFill>
              </a:rPr>
              <a:t>Turcija</a:t>
            </a:r>
            <a:r>
              <a:rPr lang="en-US" sz="1200" dirty="0">
                <a:solidFill>
                  <a:schemeClr val="bg2">
                    <a:lumMod val="10000"/>
                  </a:schemeClr>
                </a:solidFill>
              </a:rPr>
              <a:t>, </a:t>
            </a:r>
            <a:r>
              <a:rPr lang="en-US" sz="1200" dirty="0" err="1">
                <a:solidFill>
                  <a:schemeClr val="bg2">
                    <a:lumMod val="10000"/>
                  </a:schemeClr>
                </a:solidFill>
              </a:rPr>
              <a:t>Kilikija</a:t>
            </a:r>
            <a:r>
              <a:rPr lang="en-US" sz="1200" dirty="0">
                <a:solidFill>
                  <a:schemeClr val="bg2">
                    <a:lumMod val="10000"/>
                  </a:schemeClr>
                </a:solidFill>
              </a:rPr>
              <a:t>, </a:t>
            </a:r>
            <a:r>
              <a:rPr lang="en-US" sz="1200" dirty="0" err="1">
                <a:solidFill>
                  <a:schemeClr val="bg2">
                    <a:lumMod val="10000"/>
                  </a:schemeClr>
                </a:solidFill>
              </a:rPr>
              <a:t>Pogoskāna</a:t>
            </a:r>
            <a:r>
              <a:rPr lang="en-US" sz="1200" dirty="0">
                <a:solidFill>
                  <a:schemeClr val="bg2">
                    <a:lumMod val="10000"/>
                  </a:schemeClr>
                </a:solidFill>
              </a:rPr>
              <a:t> (</a:t>
            </a:r>
            <a:r>
              <a:rPr lang="en-US" sz="1200" dirty="0" err="1">
                <a:solidFill>
                  <a:schemeClr val="bg2">
                    <a:lumMod val="10000"/>
                  </a:schemeClr>
                </a:solidFill>
              </a:rPr>
              <a:t>Armēnija</a:t>
            </a:r>
            <a:r>
              <a:rPr lang="en-US" sz="1200" dirty="0">
                <a:solidFill>
                  <a:schemeClr val="bg2">
                    <a:lumMod val="10000"/>
                  </a:schemeClr>
                </a:solidFill>
              </a:rPr>
              <a:t>)</a:t>
            </a:r>
            <a:r>
              <a:rPr lang="lv-LV" sz="1200" dirty="0">
                <a:solidFill>
                  <a:schemeClr val="bg2">
                    <a:lumMod val="10000"/>
                  </a:schemeClr>
                </a:solidFill>
              </a:rPr>
              <a:t>, </a:t>
            </a:r>
            <a:r>
              <a:rPr lang="en-US" sz="1200" dirty="0">
                <a:solidFill>
                  <a:schemeClr val="bg2">
                    <a:lumMod val="10000"/>
                  </a:schemeClr>
                </a:solidFill>
              </a:rPr>
              <a:t>(26,4</a:t>
            </a:r>
            <a:r>
              <a:rPr lang="lv-LV" sz="1200" dirty="0">
                <a:solidFill>
                  <a:schemeClr val="bg2">
                    <a:lumMod val="10000"/>
                  </a:schemeClr>
                </a:solidFill>
              </a:rPr>
              <a:t> cm </a:t>
            </a:r>
            <a:r>
              <a:rPr lang="en-US" sz="1200" dirty="0">
                <a:solidFill>
                  <a:schemeClr val="bg2">
                    <a:lumMod val="10000"/>
                  </a:schemeClr>
                </a:solidFill>
              </a:rPr>
              <a:t> × 18,5 cm)</a:t>
            </a:r>
          </a:p>
        </p:txBody>
      </p:sp>
    </p:spTree>
    <p:extLst>
      <p:ext uri="{BB962C8B-B14F-4D97-AF65-F5344CB8AC3E}">
        <p14:creationId xmlns:p14="http://schemas.microsoft.com/office/powerpoint/2010/main" val="230268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30000"/>
          </a:schemeClr>
        </a:solidFill>
        <a:effectLst/>
      </p:bgPr>
    </p:bg>
    <p:spTree>
      <p:nvGrpSpPr>
        <p:cNvPr id="1" name=""/>
        <p:cNvGrpSpPr/>
        <p:nvPr/>
      </p:nvGrpSpPr>
      <p:grpSpPr>
        <a:xfrm>
          <a:off x="0" y="0"/>
          <a:ext cx="0" cy="0"/>
          <a:chOff x="0" y="0"/>
          <a:chExt cx="0" cy="0"/>
        </a:xfrm>
      </p:grpSpPr>
      <p:pic>
        <p:nvPicPr>
          <p:cNvPr id="2" name="Picture 1" descr="A painting of trees with white border&#10;&#10;Description automatically generated with medium confidence">
            <a:extLst>
              <a:ext uri="{FF2B5EF4-FFF2-40B4-BE49-F238E27FC236}">
                <a16:creationId xmlns:a16="http://schemas.microsoft.com/office/drawing/2014/main" id="{1E7C0860-DB3B-8D77-B7EE-3734077848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465" y="17912"/>
            <a:ext cx="6774827" cy="6822175"/>
          </a:xfrm>
          <a:prstGeom prst="rect">
            <a:avLst/>
          </a:prstGeom>
        </p:spPr>
      </p:pic>
      <p:sp>
        <p:nvSpPr>
          <p:cNvPr id="3" name="TextBox 2">
            <a:extLst>
              <a:ext uri="{FF2B5EF4-FFF2-40B4-BE49-F238E27FC236}">
                <a16:creationId xmlns:a16="http://schemas.microsoft.com/office/drawing/2014/main" id="{41CE0861-81FB-8DB4-273C-A54F41E95E86}"/>
              </a:ext>
            </a:extLst>
          </p:cNvPr>
          <p:cNvSpPr txBox="1"/>
          <p:nvPr/>
        </p:nvSpPr>
        <p:spPr>
          <a:xfrm>
            <a:off x="7571950" y="4388378"/>
            <a:ext cx="4310743" cy="1754326"/>
          </a:xfrm>
          <a:prstGeom prst="rect">
            <a:avLst/>
          </a:prstGeom>
          <a:noFill/>
        </p:spPr>
        <p:txBody>
          <a:bodyPr wrap="square" rtlCol="0">
            <a:spAutoFit/>
          </a:bodyPr>
          <a:lstStyle/>
          <a:p>
            <a:pPr algn="ctr"/>
            <a:r>
              <a:rPr lang="lv-LV" dirty="0"/>
              <a:t>«Vītoli», </a:t>
            </a:r>
          </a:p>
          <a:p>
            <a:pPr algn="ctr"/>
            <a:r>
              <a:rPr lang="lv-LV" dirty="0"/>
              <a:t>ainava, </a:t>
            </a:r>
          </a:p>
          <a:p>
            <a:pPr algn="ctr"/>
            <a:r>
              <a:rPr lang="lv-LV" dirty="0"/>
              <a:t>krītpapīrs, krāsaina tuša, </a:t>
            </a:r>
          </a:p>
          <a:p>
            <a:pPr algn="ctr"/>
            <a:r>
              <a:rPr lang="lv-LV" dirty="0"/>
              <a:t>22 x 22 cm, </a:t>
            </a:r>
          </a:p>
          <a:p>
            <a:pPr algn="ctr"/>
            <a:r>
              <a:rPr lang="lv-LV" dirty="0"/>
              <a:t>RMDV fondi</a:t>
            </a:r>
          </a:p>
          <a:p>
            <a:pPr algn="ctr"/>
            <a:r>
              <a:rPr lang="lv-LV" dirty="0"/>
              <a:t>2010</a:t>
            </a:r>
          </a:p>
        </p:txBody>
      </p:sp>
      <p:pic>
        <p:nvPicPr>
          <p:cNvPr id="4" name="Picture 3" descr="A painting of trees with white border&#10;&#10;Description automatically generated with medium confidence">
            <a:extLst>
              <a:ext uri="{FF2B5EF4-FFF2-40B4-BE49-F238E27FC236}">
                <a16:creationId xmlns:a16="http://schemas.microsoft.com/office/drawing/2014/main" id="{B03C8DEE-50A6-974A-401A-B6781E3C62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601" t="-4493" r="-1426" b="-7662"/>
          <a:stretch/>
        </p:blipFill>
        <p:spPr>
          <a:xfrm>
            <a:off x="7616997" y="555171"/>
            <a:ext cx="3819760" cy="3808602"/>
          </a:xfrm>
          <a:prstGeom prst="rect">
            <a:avLst/>
          </a:prstGeom>
        </p:spPr>
      </p:pic>
    </p:spTree>
    <p:extLst>
      <p:ext uri="{BB962C8B-B14F-4D97-AF65-F5344CB8AC3E}">
        <p14:creationId xmlns:p14="http://schemas.microsoft.com/office/powerpoint/2010/main" val="2661613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54000"/>
          </a:schemeClr>
        </a:solidFill>
        <a:effectLst/>
      </p:bgPr>
    </p:bg>
    <p:spTree>
      <p:nvGrpSpPr>
        <p:cNvPr id="1" name=""/>
        <p:cNvGrpSpPr/>
        <p:nvPr/>
      </p:nvGrpSpPr>
      <p:grpSpPr>
        <a:xfrm>
          <a:off x="0" y="0"/>
          <a:ext cx="0" cy="0"/>
          <a:chOff x="0" y="0"/>
          <a:chExt cx="0" cy="0"/>
        </a:xfrm>
      </p:grpSpPr>
      <p:pic>
        <p:nvPicPr>
          <p:cNvPr id="2" name="Picture 1" descr="A grey framed picture with a square frame&#10;&#10;Description automatically generated with medium confidence">
            <a:extLst>
              <a:ext uri="{FF2B5EF4-FFF2-40B4-BE49-F238E27FC236}">
                <a16:creationId xmlns:a16="http://schemas.microsoft.com/office/drawing/2014/main" id="{4CEDDE2A-BAA9-9FED-9689-379CFF9AD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958989" y="0"/>
            <a:ext cx="6540437" cy="6858000"/>
          </a:xfrm>
          <a:prstGeom prst="rect">
            <a:avLst/>
          </a:prstGeom>
        </p:spPr>
      </p:pic>
      <p:pic>
        <p:nvPicPr>
          <p:cNvPr id="3" name="Picture 2" descr="A grey framed picture with a square frame&#10;&#10;Description automatically generated with medium confidence">
            <a:extLst>
              <a:ext uri="{FF2B5EF4-FFF2-40B4-BE49-F238E27FC236}">
                <a16:creationId xmlns:a16="http://schemas.microsoft.com/office/drawing/2014/main" id="{E56AD723-0744-C47A-426C-D4E5F174FDE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l="2102" t="1450" r="354" b="-795"/>
          <a:stretch/>
        </p:blipFill>
        <p:spPr>
          <a:xfrm>
            <a:off x="8264013" y="1009210"/>
            <a:ext cx="2908733" cy="2837825"/>
          </a:xfrm>
          <a:prstGeom prst="rect">
            <a:avLst/>
          </a:prstGeom>
        </p:spPr>
      </p:pic>
      <p:sp>
        <p:nvSpPr>
          <p:cNvPr id="4" name="TextBox 3">
            <a:extLst>
              <a:ext uri="{FF2B5EF4-FFF2-40B4-BE49-F238E27FC236}">
                <a16:creationId xmlns:a16="http://schemas.microsoft.com/office/drawing/2014/main" id="{0058F3B9-F5A3-8C56-D906-EC485FE66F34}"/>
              </a:ext>
            </a:extLst>
          </p:cNvPr>
          <p:cNvSpPr txBox="1"/>
          <p:nvPr/>
        </p:nvSpPr>
        <p:spPr>
          <a:xfrm>
            <a:off x="7765774" y="4148577"/>
            <a:ext cx="3905212" cy="1754326"/>
          </a:xfrm>
          <a:prstGeom prst="rect">
            <a:avLst/>
          </a:prstGeom>
          <a:noFill/>
        </p:spPr>
        <p:txBody>
          <a:bodyPr wrap="square" rtlCol="0">
            <a:spAutoFit/>
          </a:bodyPr>
          <a:lstStyle/>
          <a:p>
            <a:pPr algn="ctr"/>
            <a:r>
              <a:rPr lang="lv-LV" dirty="0"/>
              <a:t>«Pelēka diena», </a:t>
            </a:r>
          </a:p>
          <a:p>
            <a:pPr algn="ctr"/>
            <a:r>
              <a:rPr lang="lv-LV" dirty="0"/>
              <a:t>ainava, </a:t>
            </a:r>
          </a:p>
          <a:p>
            <a:pPr algn="ctr"/>
            <a:r>
              <a:rPr lang="lv-LV" dirty="0"/>
              <a:t>papīrs, akvareļi, sāls, </a:t>
            </a:r>
          </a:p>
          <a:p>
            <a:pPr algn="ctr"/>
            <a:r>
              <a:rPr lang="lv-LV" dirty="0"/>
              <a:t>19 x 19 cm, </a:t>
            </a:r>
          </a:p>
          <a:p>
            <a:pPr algn="ctr"/>
            <a:r>
              <a:rPr lang="lv-LV" dirty="0"/>
              <a:t>Elga Paura, </a:t>
            </a:r>
          </a:p>
          <a:p>
            <a:pPr algn="ctr"/>
            <a:r>
              <a:rPr lang="lv-LV" dirty="0"/>
              <a:t>2023</a:t>
            </a:r>
            <a:endParaRPr lang="en-US" dirty="0"/>
          </a:p>
        </p:txBody>
      </p:sp>
    </p:spTree>
    <p:extLst>
      <p:ext uri="{BB962C8B-B14F-4D97-AF65-F5344CB8AC3E}">
        <p14:creationId xmlns:p14="http://schemas.microsoft.com/office/powerpoint/2010/main" val="3051138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61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84E90A-437C-9035-5468-CB04B5D234F5}"/>
              </a:ext>
            </a:extLst>
          </p:cNvPr>
          <p:cNvSpPr txBox="1"/>
          <p:nvPr/>
        </p:nvSpPr>
        <p:spPr>
          <a:xfrm>
            <a:off x="8882198" y="3797232"/>
            <a:ext cx="3058010" cy="1754326"/>
          </a:xfrm>
          <a:prstGeom prst="rect">
            <a:avLst/>
          </a:prstGeom>
          <a:noFill/>
        </p:spPr>
        <p:txBody>
          <a:bodyPr wrap="square" rtlCol="0">
            <a:spAutoFit/>
          </a:bodyPr>
          <a:lstStyle/>
          <a:p>
            <a:pPr algn="ctr"/>
            <a:r>
              <a:rPr lang="lv-LV" dirty="0"/>
              <a:t>«Pilnmēness.  28. oktobris», </a:t>
            </a:r>
          </a:p>
          <a:p>
            <a:pPr algn="ctr"/>
            <a:r>
              <a:rPr lang="lv-LV" dirty="0"/>
              <a:t>ainava, </a:t>
            </a:r>
          </a:p>
          <a:p>
            <a:pPr algn="ctr"/>
            <a:r>
              <a:rPr lang="lv-LV" dirty="0"/>
              <a:t>papīrs, akvareļkrāsas,  </a:t>
            </a:r>
          </a:p>
          <a:p>
            <a:pPr algn="ctr"/>
            <a:r>
              <a:rPr lang="lv-LV" dirty="0"/>
              <a:t>10 x 15 cm, </a:t>
            </a:r>
          </a:p>
          <a:p>
            <a:pPr algn="ctr"/>
            <a:r>
              <a:rPr lang="lv-LV" dirty="0"/>
              <a:t>Elga Paura, </a:t>
            </a:r>
          </a:p>
          <a:p>
            <a:pPr algn="ctr"/>
            <a:r>
              <a:rPr lang="lv-LV" dirty="0"/>
              <a:t>2023</a:t>
            </a:r>
            <a:endParaRPr lang="en-US" dirty="0"/>
          </a:p>
        </p:txBody>
      </p:sp>
      <p:pic>
        <p:nvPicPr>
          <p:cNvPr id="6" name="Picture 5">
            <a:extLst>
              <a:ext uri="{FF2B5EF4-FFF2-40B4-BE49-F238E27FC236}">
                <a16:creationId xmlns:a16="http://schemas.microsoft.com/office/drawing/2014/main" id="{8D63C3E5-248B-4A10-E0A3-62DAF36CA3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9093" y="2128343"/>
            <a:ext cx="2027583" cy="1408178"/>
          </a:xfrm>
          <a:prstGeom prst="rect">
            <a:avLst/>
          </a:prstGeom>
        </p:spPr>
      </p:pic>
      <p:pic>
        <p:nvPicPr>
          <p:cNvPr id="7" name="Picture 6">
            <a:extLst>
              <a:ext uri="{FF2B5EF4-FFF2-40B4-BE49-F238E27FC236}">
                <a16:creationId xmlns:a16="http://schemas.microsoft.com/office/drawing/2014/main" id="{D54954D0-3B36-382C-26FD-65EA0634F9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260" y="545510"/>
            <a:ext cx="8303132" cy="5705097"/>
          </a:xfrm>
          <a:prstGeom prst="rect">
            <a:avLst/>
          </a:prstGeom>
        </p:spPr>
      </p:pic>
    </p:spTree>
    <p:extLst>
      <p:ext uri="{BB962C8B-B14F-4D97-AF65-F5344CB8AC3E}">
        <p14:creationId xmlns:p14="http://schemas.microsoft.com/office/powerpoint/2010/main" val="2926812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63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253BE-CE88-D956-99B0-A9E7CB1AA5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04"/>
          <a:stretch/>
        </p:blipFill>
        <p:spPr>
          <a:xfrm rot="16200000">
            <a:off x="7372017" y="862893"/>
            <a:ext cx="3214821" cy="2566875"/>
          </a:xfrm>
          <a:prstGeom prst="rect">
            <a:avLst/>
          </a:prstGeom>
        </p:spPr>
      </p:pic>
      <p:pic>
        <p:nvPicPr>
          <p:cNvPr id="5" name="Picture 4">
            <a:extLst>
              <a:ext uri="{FF2B5EF4-FFF2-40B4-BE49-F238E27FC236}">
                <a16:creationId xmlns:a16="http://schemas.microsoft.com/office/drawing/2014/main" id="{6305670C-8642-2791-7A1D-F84CC13774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884596" y="841338"/>
            <a:ext cx="6858000" cy="5175324"/>
          </a:xfrm>
          <a:prstGeom prst="rect">
            <a:avLst/>
          </a:prstGeom>
        </p:spPr>
      </p:pic>
      <p:sp>
        <p:nvSpPr>
          <p:cNvPr id="6" name="TextBox 5">
            <a:extLst>
              <a:ext uri="{FF2B5EF4-FFF2-40B4-BE49-F238E27FC236}">
                <a16:creationId xmlns:a16="http://schemas.microsoft.com/office/drawing/2014/main" id="{D6B1A3F4-759B-F7FD-4DC4-8CF8DDF08BD9}"/>
              </a:ext>
            </a:extLst>
          </p:cNvPr>
          <p:cNvSpPr txBox="1"/>
          <p:nvPr/>
        </p:nvSpPr>
        <p:spPr>
          <a:xfrm>
            <a:off x="7420064" y="4085992"/>
            <a:ext cx="3088910" cy="2308324"/>
          </a:xfrm>
          <a:prstGeom prst="rect">
            <a:avLst/>
          </a:prstGeom>
          <a:noFill/>
        </p:spPr>
        <p:txBody>
          <a:bodyPr wrap="square" rtlCol="0">
            <a:spAutoFit/>
          </a:bodyPr>
          <a:lstStyle/>
          <a:p>
            <a:pPr algn="ctr"/>
            <a:r>
              <a:rPr lang="lv-LV" dirty="0"/>
              <a:t>«Pilsēta uz akmeņiem», </a:t>
            </a:r>
          </a:p>
          <a:p>
            <a:pPr algn="ctr"/>
            <a:r>
              <a:rPr lang="lv-LV" dirty="0"/>
              <a:t>abstrakta kompozīcija,</a:t>
            </a:r>
          </a:p>
          <a:p>
            <a:pPr algn="ctr"/>
            <a:r>
              <a:rPr lang="lv-LV" dirty="0" err="1"/>
              <a:t>akvareļpapīrs</a:t>
            </a:r>
            <a:r>
              <a:rPr lang="lv-LV" dirty="0"/>
              <a:t>, </a:t>
            </a:r>
          </a:p>
          <a:p>
            <a:pPr algn="ctr"/>
            <a:r>
              <a:rPr lang="lv-LV" dirty="0"/>
              <a:t>akvarelis, kolāža,  balta </a:t>
            </a:r>
            <a:r>
              <a:rPr lang="lv-LV" dirty="0" err="1"/>
              <a:t>kontūrkrāsa</a:t>
            </a:r>
            <a:r>
              <a:rPr lang="lv-LV" dirty="0"/>
              <a:t> ,tuša, </a:t>
            </a:r>
          </a:p>
          <a:p>
            <a:pPr algn="ctr"/>
            <a:r>
              <a:rPr lang="lv-LV" dirty="0"/>
              <a:t>29 x 23 cm, </a:t>
            </a:r>
          </a:p>
          <a:p>
            <a:pPr algn="ctr"/>
            <a:r>
              <a:rPr lang="lv-LV" dirty="0"/>
              <a:t>Elga Paura, </a:t>
            </a:r>
          </a:p>
          <a:p>
            <a:pPr algn="ctr"/>
            <a:r>
              <a:rPr lang="lv-LV" dirty="0"/>
              <a:t>2021</a:t>
            </a:r>
            <a:endParaRPr lang="en-US" dirty="0"/>
          </a:p>
        </p:txBody>
      </p:sp>
    </p:spTree>
    <p:extLst>
      <p:ext uri="{BB962C8B-B14F-4D97-AF65-F5344CB8AC3E}">
        <p14:creationId xmlns:p14="http://schemas.microsoft.com/office/powerpoint/2010/main" val="70298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62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1FF378-E229-051F-B0D2-029BBCA0BA62}"/>
              </a:ext>
            </a:extLst>
          </p:cNvPr>
          <p:cNvSpPr txBox="1"/>
          <p:nvPr/>
        </p:nvSpPr>
        <p:spPr>
          <a:xfrm>
            <a:off x="8246115" y="4111715"/>
            <a:ext cx="2753188" cy="2308324"/>
          </a:xfrm>
          <a:prstGeom prst="rect">
            <a:avLst/>
          </a:prstGeom>
          <a:noFill/>
        </p:spPr>
        <p:txBody>
          <a:bodyPr wrap="square" rtlCol="0">
            <a:spAutoFit/>
          </a:bodyPr>
          <a:lstStyle/>
          <a:p>
            <a:pPr algn="ctr"/>
            <a:r>
              <a:rPr lang="lv-LV" dirty="0"/>
              <a:t>«Sarkanā klusā daba»,</a:t>
            </a:r>
          </a:p>
          <a:p>
            <a:pPr algn="ctr"/>
            <a:r>
              <a:rPr lang="lv-LV" dirty="0"/>
              <a:t>klusā daba, </a:t>
            </a:r>
          </a:p>
          <a:p>
            <a:pPr algn="ctr"/>
            <a:r>
              <a:rPr lang="lv-LV" dirty="0" err="1"/>
              <a:t>akvareļpapīrs</a:t>
            </a:r>
            <a:r>
              <a:rPr lang="lv-LV" dirty="0"/>
              <a:t>, akvareļi,  </a:t>
            </a:r>
          </a:p>
          <a:p>
            <a:pPr algn="ctr"/>
            <a:r>
              <a:rPr lang="lv-LV" dirty="0"/>
              <a:t> krāsaina tinte, tuša, sudraba </a:t>
            </a:r>
            <a:r>
              <a:rPr lang="lv-LV" dirty="0" err="1"/>
              <a:t>kontūrkrāsa</a:t>
            </a:r>
            <a:r>
              <a:rPr lang="lv-LV" dirty="0"/>
              <a:t>, </a:t>
            </a:r>
          </a:p>
          <a:p>
            <a:pPr algn="ctr"/>
            <a:r>
              <a:rPr lang="lv-LV" dirty="0"/>
              <a:t>12 x 12 cm, </a:t>
            </a:r>
          </a:p>
          <a:p>
            <a:pPr algn="ctr"/>
            <a:r>
              <a:rPr lang="lv-LV" dirty="0"/>
              <a:t>Elga Paura, </a:t>
            </a:r>
          </a:p>
          <a:p>
            <a:pPr algn="ctr"/>
            <a:r>
              <a:rPr lang="lv-LV" dirty="0"/>
              <a:t>2018</a:t>
            </a:r>
            <a:endParaRPr lang="en-US" dirty="0"/>
          </a:p>
        </p:txBody>
      </p:sp>
      <p:pic>
        <p:nvPicPr>
          <p:cNvPr id="6" name="Picture 5">
            <a:extLst>
              <a:ext uri="{FF2B5EF4-FFF2-40B4-BE49-F238E27FC236}">
                <a16:creationId xmlns:a16="http://schemas.microsoft.com/office/drawing/2014/main" id="{22B8AD21-0767-9683-4D20-5599DFA5E6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03689" y="6697"/>
            <a:ext cx="6485111" cy="6851303"/>
          </a:xfrm>
          <a:prstGeom prst="rect">
            <a:avLst/>
          </a:prstGeom>
        </p:spPr>
      </p:pic>
      <p:pic>
        <p:nvPicPr>
          <p:cNvPr id="8" name="Picture 7">
            <a:extLst>
              <a:ext uri="{FF2B5EF4-FFF2-40B4-BE49-F238E27FC236}">
                <a16:creationId xmlns:a16="http://schemas.microsoft.com/office/drawing/2014/main" id="{8E54BD9F-6CE8-91F1-3251-9382390632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1635" y="1148971"/>
            <a:ext cx="2446676" cy="2382046"/>
          </a:xfrm>
          <a:prstGeom prst="rect">
            <a:avLst/>
          </a:prstGeom>
        </p:spPr>
      </p:pic>
    </p:spTree>
    <p:extLst>
      <p:ext uri="{BB962C8B-B14F-4D97-AF65-F5344CB8AC3E}">
        <p14:creationId xmlns:p14="http://schemas.microsoft.com/office/powerpoint/2010/main" val="1799753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descr="A painting of a flower in a blue pot&#10;&#10;Description automatically generated">
            <a:extLst>
              <a:ext uri="{FF2B5EF4-FFF2-40B4-BE49-F238E27FC236}">
                <a16:creationId xmlns:a16="http://schemas.microsoft.com/office/drawing/2014/main" id="{CB3454C9-7EAC-2CBD-9CF9-4E28DA445B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5810" y="0"/>
            <a:ext cx="4925392" cy="6849043"/>
          </a:xfrm>
          <a:prstGeom prst="rect">
            <a:avLst/>
          </a:prstGeom>
        </p:spPr>
      </p:pic>
      <p:pic>
        <p:nvPicPr>
          <p:cNvPr id="4" name="Picture 3" descr="A painting of a flower in a blue pot&#10;&#10;Description automatically generated">
            <a:extLst>
              <a:ext uri="{FF2B5EF4-FFF2-40B4-BE49-F238E27FC236}">
                <a16:creationId xmlns:a16="http://schemas.microsoft.com/office/drawing/2014/main" id="{0AF3629A-E37C-DD67-8100-ADC7761F5A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96695" y="973814"/>
            <a:ext cx="2429565" cy="2920243"/>
          </a:xfrm>
          <a:prstGeom prst="rect">
            <a:avLst/>
          </a:prstGeom>
        </p:spPr>
      </p:pic>
      <p:sp>
        <p:nvSpPr>
          <p:cNvPr id="5" name="TextBox 4">
            <a:extLst>
              <a:ext uri="{FF2B5EF4-FFF2-40B4-BE49-F238E27FC236}">
                <a16:creationId xmlns:a16="http://schemas.microsoft.com/office/drawing/2014/main" id="{01A7CCA2-ECF7-EC7C-5975-FD5193F41D3E}"/>
              </a:ext>
            </a:extLst>
          </p:cNvPr>
          <p:cNvSpPr txBox="1"/>
          <p:nvPr/>
        </p:nvSpPr>
        <p:spPr>
          <a:xfrm>
            <a:off x="7673008" y="4270740"/>
            <a:ext cx="2694610" cy="1754326"/>
          </a:xfrm>
          <a:prstGeom prst="rect">
            <a:avLst/>
          </a:prstGeom>
          <a:noFill/>
        </p:spPr>
        <p:txBody>
          <a:bodyPr wrap="square" rtlCol="0">
            <a:spAutoFit/>
          </a:bodyPr>
          <a:lstStyle/>
          <a:p>
            <a:pPr algn="ctr"/>
            <a:r>
              <a:rPr lang="lv-LV" dirty="0"/>
              <a:t>«Rudens noskaņa»,</a:t>
            </a:r>
          </a:p>
          <a:p>
            <a:pPr algn="ctr"/>
            <a:r>
              <a:rPr lang="lv-LV" dirty="0"/>
              <a:t>klusā daba, </a:t>
            </a:r>
          </a:p>
          <a:p>
            <a:pPr algn="ctr"/>
            <a:r>
              <a:rPr lang="lv-LV" dirty="0"/>
              <a:t>papīrs, akvareļi,  </a:t>
            </a:r>
          </a:p>
          <a:p>
            <a:pPr algn="ctr"/>
            <a:r>
              <a:rPr lang="lv-LV" dirty="0"/>
              <a:t>19 x 14 cm, </a:t>
            </a:r>
          </a:p>
          <a:p>
            <a:pPr algn="ctr"/>
            <a:r>
              <a:rPr lang="en-US" dirty="0"/>
              <a:t>Manu</a:t>
            </a:r>
            <a:r>
              <a:rPr lang="lv-LV" dirty="0"/>
              <a:t>š, </a:t>
            </a:r>
          </a:p>
          <a:p>
            <a:pPr algn="ctr"/>
            <a:r>
              <a:rPr lang="lv-LV" dirty="0"/>
              <a:t>2023</a:t>
            </a:r>
            <a:endParaRPr lang="en-US" dirty="0"/>
          </a:p>
        </p:txBody>
      </p:sp>
    </p:spTree>
    <p:extLst>
      <p:ext uri="{BB962C8B-B14F-4D97-AF65-F5344CB8AC3E}">
        <p14:creationId xmlns:p14="http://schemas.microsoft.com/office/powerpoint/2010/main" val="153675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5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F67AF-609C-C347-5F8D-F741171C20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79714" y="1436562"/>
            <a:ext cx="2460700" cy="2428655"/>
          </a:xfrm>
          <a:prstGeom prst="rect">
            <a:avLst/>
          </a:prstGeom>
        </p:spPr>
      </p:pic>
      <p:pic>
        <p:nvPicPr>
          <p:cNvPr id="4" name="Picture 3">
            <a:extLst>
              <a:ext uri="{FF2B5EF4-FFF2-40B4-BE49-F238E27FC236}">
                <a16:creationId xmlns:a16="http://schemas.microsoft.com/office/drawing/2014/main" id="{52D0D969-D67C-0719-6A6E-685F9F0007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1586" y="0"/>
            <a:ext cx="7102515" cy="6858000"/>
          </a:xfrm>
          <a:prstGeom prst="rect">
            <a:avLst/>
          </a:prstGeom>
        </p:spPr>
      </p:pic>
      <p:sp>
        <p:nvSpPr>
          <p:cNvPr id="5" name="TextBox 4">
            <a:extLst>
              <a:ext uri="{FF2B5EF4-FFF2-40B4-BE49-F238E27FC236}">
                <a16:creationId xmlns:a16="http://schemas.microsoft.com/office/drawing/2014/main" id="{DA1A8029-D616-983B-4828-66BA9386592E}"/>
              </a:ext>
            </a:extLst>
          </p:cNvPr>
          <p:cNvSpPr txBox="1"/>
          <p:nvPr/>
        </p:nvSpPr>
        <p:spPr>
          <a:xfrm>
            <a:off x="8512313" y="4297245"/>
            <a:ext cx="2628101" cy="2031325"/>
          </a:xfrm>
          <a:prstGeom prst="rect">
            <a:avLst/>
          </a:prstGeom>
          <a:noFill/>
        </p:spPr>
        <p:txBody>
          <a:bodyPr wrap="square" rtlCol="0">
            <a:spAutoFit/>
          </a:bodyPr>
          <a:lstStyle/>
          <a:p>
            <a:pPr algn="ctr"/>
            <a:r>
              <a:rPr lang="lv-LV" dirty="0"/>
              <a:t>«Vasaras novakars», </a:t>
            </a:r>
          </a:p>
          <a:p>
            <a:pPr algn="ctr"/>
            <a:r>
              <a:rPr lang="lv-LV" dirty="0"/>
              <a:t>ainava,</a:t>
            </a:r>
          </a:p>
          <a:p>
            <a:pPr algn="ctr"/>
            <a:r>
              <a:rPr lang="lv-LV" dirty="0"/>
              <a:t>papīrs, akvareļi, krāsu tūbiņas, </a:t>
            </a:r>
          </a:p>
          <a:p>
            <a:pPr algn="ctr"/>
            <a:r>
              <a:rPr lang="lv-LV" dirty="0"/>
              <a:t> 17 x 17cm, </a:t>
            </a:r>
          </a:p>
          <a:p>
            <a:pPr algn="ctr"/>
            <a:r>
              <a:rPr lang="lv-LV" dirty="0"/>
              <a:t>Elga Paura, </a:t>
            </a:r>
          </a:p>
          <a:p>
            <a:pPr algn="ctr"/>
            <a:r>
              <a:rPr lang="lv-LV" dirty="0"/>
              <a:t>2020</a:t>
            </a:r>
            <a:endParaRPr lang="en-US" dirty="0"/>
          </a:p>
        </p:txBody>
      </p:sp>
    </p:spTree>
    <p:extLst>
      <p:ext uri="{BB962C8B-B14F-4D97-AF65-F5344CB8AC3E}">
        <p14:creationId xmlns:p14="http://schemas.microsoft.com/office/powerpoint/2010/main" val="657709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61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44CB6-FD8B-15FB-D7CF-8F02219976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83094" y="4556987"/>
            <a:ext cx="1667654" cy="2085361"/>
          </a:xfrm>
          <a:prstGeom prst="rect">
            <a:avLst/>
          </a:prstGeom>
        </p:spPr>
      </p:pic>
      <p:pic>
        <p:nvPicPr>
          <p:cNvPr id="4" name="Picture 3">
            <a:extLst>
              <a:ext uri="{FF2B5EF4-FFF2-40B4-BE49-F238E27FC236}">
                <a16:creationId xmlns:a16="http://schemas.microsoft.com/office/drawing/2014/main" id="{3783FFD5-EA19-A52A-F5F6-674FDD29F1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930013" y="-848181"/>
            <a:ext cx="4188029" cy="6765181"/>
          </a:xfrm>
          <a:prstGeom prst="rect">
            <a:avLst/>
          </a:prstGeom>
        </p:spPr>
      </p:pic>
      <p:sp>
        <p:nvSpPr>
          <p:cNvPr id="5" name="TextBox 4">
            <a:extLst>
              <a:ext uri="{FF2B5EF4-FFF2-40B4-BE49-F238E27FC236}">
                <a16:creationId xmlns:a16="http://schemas.microsoft.com/office/drawing/2014/main" id="{9CD84F79-C221-9619-C8E6-FC60647F6C8C}"/>
              </a:ext>
            </a:extLst>
          </p:cNvPr>
          <p:cNvSpPr txBox="1"/>
          <p:nvPr/>
        </p:nvSpPr>
        <p:spPr>
          <a:xfrm>
            <a:off x="7515168" y="4799173"/>
            <a:ext cx="2815271" cy="1569660"/>
          </a:xfrm>
          <a:prstGeom prst="rect">
            <a:avLst/>
          </a:prstGeom>
          <a:noFill/>
        </p:spPr>
        <p:txBody>
          <a:bodyPr wrap="square" rtlCol="0">
            <a:spAutoFit/>
          </a:bodyPr>
          <a:lstStyle/>
          <a:p>
            <a:pPr algn="ctr"/>
            <a:r>
              <a:rPr lang="lv-LV" sz="1600" dirty="0"/>
              <a:t>«Sēklas lidojums», </a:t>
            </a:r>
          </a:p>
          <a:p>
            <a:pPr algn="ctr"/>
            <a:r>
              <a:rPr lang="lv-LV" sz="1600" dirty="0" err="1"/>
              <a:t>ainava,papīrs</a:t>
            </a:r>
            <a:r>
              <a:rPr lang="lv-LV" sz="1600" dirty="0"/>
              <a:t>, </a:t>
            </a:r>
          </a:p>
          <a:p>
            <a:pPr algn="ctr"/>
            <a:r>
              <a:rPr lang="lv-LV" sz="1600" dirty="0"/>
              <a:t>akvareļi, tuša, kolāža, </a:t>
            </a:r>
          </a:p>
          <a:p>
            <a:pPr algn="ctr"/>
            <a:r>
              <a:rPr lang="lv-LV" sz="1600" dirty="0"/>
              <a:t>14 x 14 cm, </a:t>
            </a:r>
          </a:p>
          <a:p>
            <a:pPr algn="ctr"/>
            <a:r>
              <a:rPr lang="lv-LV" sz="1600" dirty="0" err="1"/>
              <a:t>Manuš</a:t>
            </a:r>
            <a:r>
              <a:rPr lang="lv-LV" sz="1600" dirty="0"/>
              <a:t>, </a:t>
            </a:r>
          </a:p>
          <a:p>
            <a:pPr algn="ctr"/>
            <a:r>
              <a:rPr lang="lv-LV" sz="1600" dirty="0"/>
              <a:t>2023</a:t>
            </a:r>
            <a:endParaRPr lang="en-US" sz="1600" dirty="0"/>
          </a:p>
        </p:txBody>
      </p:sp>
      <p:pic>
        <p:nvPicPr>
          <p:cNvPr id="7" name="Picture 6">
            <a:extLst>
              <a:ext uri="{FF2B5EF4-FFF2-40B4-BE49-F238E27FC236}">
                <a16:creationId xmlns:a16="http://schemas.microsoft.com/office/drawing/2014/main" id="{535F15C3-685E-2EE8-5E72-35830F913D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70253" y="4729435"/>
            <a:ext cx="1447507" cy="1450780"/>
          </a:xfrm>
          <a:prstGeom prst="rect">
            <a:avLst/>
          </a:prstGeom>
        </p:spPr>
      </p:pic>
      <p:pic>
        <p:nvPicPr>
          <p:cNvPr id="8" name="Picture 7">
            <a:extLst>
              <a:ext uri="{FF2B5EF4-FFF2-40B4-BE49-F238E27FC236}">
                <a16:creationId xmlns:a16="http://schemas.microsoft.com/office/drawing/2014/main" id="{EC60A50E-451C-0833-9ED0-8082F2BF01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74572" y="404477"/>
            <a:ext cx="4046029" cy="4223947"/>
          </a:xfrm>
          <a:prstGeom prst="rect">
            <a:avLst/>
          </a:prstGeom>
        </p:spPr>
      </p:pic>
      <p:sp>
        <p:nvSpPr>
          <p:cNvPr id="9" name="TextBox 8">
            <a:extLst>
              <a:ext uri="{FF2B5EF4-FFF2-40B4-BE49-F238E27FC236}">
                <a16:creationId xmlns:a16="http://schemas.microsoft.com/office/drawing/2014/main" id="{8D769A78-284F-4E53-F706-468BF2F6041A}"/>
              </a:ext>
            </a:extLst>
          </p:cNvPr>
          <p:cNvSpPr txBox="1"/>
          <p:nvPr/>
        </p:nvSpPr>
        <p:spPr>
          <a:xfrm>
            <a:off x="2749839" y="4857445"/>
            <a:ext cx="3072025" cy="1569660"/>
          </a:xfrm>
          <a:prstGeom prst="rect">
            <a:avLst/>
          </a:prstGeom>
          <a:noFill/>
        </p:spPr>
        <p:txBody>
          <a:bodyPr wrap="square" rtlCol="0">
            <a:spAutoFit/>
          </a:bodyPr>
          <a:lstStyle/>
          <a:p>
            <a:pPr algn="ctr"/>
            <a:r>
              <a:rPr lang="lv-LV" sz="1600" dirty="0"/>
              <a:t>«Ceļā», </a:t>
            </a:r>
          </a:p>
          <a:p>
            <a:pPr algn="ctr"/>
            <a:r>
              <a:rPr lang="lv-LV" sz="1600" dirty="0"/>
              <a:t>ainava,</a:t>
            </a:r>
          </a:p>
          <a:p>
            <a:pPr algn="ctr"/>
            <a:r>
              <a:rPr lang="lv-LV" sz="1600" dirty="0" err="1"/>
              <a:t>akvareļpapīrs</a:t>
            </a:r>
            <a:r>
              <a:rPr lang="lv-LV" sz="1600" dirty="0"/>
              <a:t>, </a:t>
            </a:r>
          </a:p>
          <a:p>
            <a:pPr algn="ctr"/>
            <a:r>
              <a:rPr lang="lv-LV" sz="1600" dirty="0"/>
              <a:t>akvareļkrāsas, tuša, kolāža, </a:t>
            </a:r>
          </a:p>
          <a:p>
            <a:pPr algn="ctr"/>
            <a:r>
              <a:rPr lang="lv-LV" sz="1600" dirty="0"/>
              <a:t>15 x 20 cm, </a:t>
            </a:r>
          </a:p>
          <a:p>
            <a:pPr algn="ctr"/>
            <a:r>
              <a:rPr lang="lv-LV" sz="1600" dirty="0" err="1"/>
              <a:t>Servals</a:t>
            </a:r>
            <a:r>
              <a:rPr lang="lv-LV" sz="1600" dirty="0"/>
              <a:t>, 2000</a:t>
            </a:r>
            <a:endParaRPr lang="en-US" sz="1600" dirty="0"/>
          </a:p>
        </p:txBody>
      </p:sp>
    </p:spTree>
    <p:extLst>
      <p:ext uri="{BB962C8B-B14F-4D97-AF65-F5344CB8AC3E}">
        <p14:creationId xmlns:p14="http://schemas.microsoft.com/office/powerpoint/2010/main" val="99597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54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3CCAB-D5F1-9780-C5DB-26105B1C9D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378" y="0"/>
            <a:ext cx="6570704" cy="6858000"/>
          </a:xfrm>
          <a:prstGeom prst="rect">
            <a:avLst/>
          </a:prstGeom>
        </p:spPr>
      </p:pic>
      <p:pic>
        <p:nvPicPr>
          <p:cNvPr id="4" name="Picture 3">
            <a:extLst>
              <a:ext uri="{FF2B5EF4-FFF2-40B4-BE49-F238E27FC236}">
                <a16:creationId xmlns:a16="http://schemas.microsoft.com/office/drawing/2014/main" id="{4483940C-D606-562D-5D2F-0670A7E90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32796" y="591013"/>
            <a:ext cx="2956521" cy="2919066"/>
          </a:xfrm>
          <a:prstGeom prst="rect">
            <a:avLst/>
          </a:prstGeom>
        </p:spPr>
      </p:pic>
      <p:sp>
        <p:nvSpPr>
          <p:cNvPr id="5" name="TextBox 4">
            <a:extLst>
              <a:ext uri="{FF2B5EF4-FFF2-40B4-BE49-F238E27FC236}">
                <a16:creationId xmlns:a16="http://schemas.microsoft.com/office/drawing/2014/main" id="{899DB22C-7954-BEA9-19A7-BAD33FBF0E3A}"/>
              </a:ext>
            </a:extLst>
          </p:cNvPr>
          <p:cNvSpPr txBox="1"/>
          <p:nvPr/>
        </p:nvSpPr>
        <p:spPr>
          <a:xfrm>
            <a:off x="7607988" y="4072002"/>
            <a:ext cx="4072009" cy="2031325"/>
          </a:xfrm>
          <a:prstGeom prst="rect">
            <a:avLst/>
          </a:prstGeom>
          <a:noFill/>
        </p:spPr>
        <p:txBody>
          <a:bodyPr wrap="square" rtlCol="0">
            <a:spAutoFit/>
          </a:bodyPr>
          <a:lstStyle/>
          <a:p>
            <a:pPr algn="ctr"/>
            <a:r>
              <a:rPr lang="lv-LV" dirty="0"/>
              <a:t>«Vecpilsēta», </a:t>
            </a:r>
          </a:p>
          <a:p>
            <a:pPr algn="ctr"/>
            <a:r>
              <a:rPr lang="lv-LV" dirty="0" err="1"/>
              <a:t>urbānā</a:t>
            </a:r>
            <a:r>
              <a:rPr lang="lv-LV" dirty="0"/>
              <a:t> ainava,</a:t>
            </a:r>
          </a:p>
          <a:p>
            <a:pPr algn="ctr"/>
            <a:r>
              <a:rPr lang="lv-LV" dirty="0" err="1"/>
              <a:t>akvareļpapīrs</a:t>
            </a:r>
            <a:r>
              <a:rPr lang="lv-LV" dirty="0"/>
              <a:t>, akvareļkrāsas, </a:t>
            </a:r>
          </a:p>
          <a:p>
            <a:pPr algn="ctr"/>
            <a:r>
              <a:rPr lang="lv-LV" dirty="0"/>
              <a:t>sausie pasteļi, </a:t>
            </a:r>
          </a:p>
          <a:p>
            <a:pPr algn="ctr"/>
            <a:r>
              <a:rPr lang="lv-LV" dirty="0"/>
              <a:t>21/21 cm, </a:t>
            </a:r>
          </a:p>
          <a:p>
            <a:pPr algn="ctr"/>
            <a:r>
              <a:rPr lang="lv-LV" dirty="0" err="1"/>
              <a:t>Manuš</a:t>
            </a:r>
            <a:r>
              <a:rPr lang="lv-LV" dirty="0"/>
              <a:t>, </a:t>
            </a:r>
          </a:p>
          <a:p>
            <a:pPr algn="ctr"/>
            <a:r>
              <a:rPr lang="lv-LV" dirty="0"/>
              <a:t>2021</a:t>
            </a:r>
            <a:endParaRPr lang="en-US" dirty="0"/>
          </a:p>
        </p:txBody>
      </p:sp>
    </p:spTree>
    <p:extLst>
      <p:ext uri="{BB962C8B-B14F-4D97-AF65-F5344CB8AC3E}">
        <p14:creationId xmlns:p14="http://schemas.microsoft.com/office/powerpoint/2010/main" val="37068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7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E598B-768B-86D3-A0F9-1CDB01F357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60489" y="1558535"/>
            <a:ext cx="2622331" cy="2091358"/>
          </a:xfrm>
          <a:prstGeom prst="rect">
            <a:avLst/>
          </a:prstGeom>
        </p:spPr>
      </p:pic>
      <p:pic>
        <p:nvPicPr>
          <p:cNvPr id="4" name="Picture 3">
            <a:extLst>
              <a:ext uri="{FF2B5EF4-FFF2-40B4-BE49-F238E27FC236}">
                <a16:creationId xmlns:a16="http://schemas.microsoft.com/office/drawing/2014/main" id="{1C0EFED4-6736-F05E-D10C-76699C3EEB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9631" y="720709"/>
            <a:ext cx="7463713" cy="5337754"/>
          </a:xfrm>
          <a:prstGeom prst="rect">
            <a:avLst/>
          </a:prstGeom>
        </p:spPr>
      </p:pic>
      <p:sp>
        <p:nvSpPr>
          <p:cNvPr id="5" name="TextBox 4">
            <a:extLst>
              <a:ext uri="{FF2B5EF4-FFF2-40B4-BE49-F238E27FC236}">
                <a16:creationId xmlns:a16="http://schemas.microsoft.com/office/drawing/2014/main" id="{1732CD34-884E-5989-EEDD-8B3DA95E8EB3}"/>
              </a:ext>
            </a:extLst>
          </p:cNvPr>
          <p:cNvSpPr txBox="1"/>
          <p:nvPr/>
        </p:nvSpPr>
        <p:spPr>
          <a:xfrm>
            <a:off x="8498331" y="3981916"/>
            <a:ext cx="2780772" cy="2031325"/>
          </a:xfrm>
          <a:prstGeom prst="rect">
            <a:avLst/>
          </a:prstGeom>
          <a:noFill/>
        </p:spPr>
        <p:txBody>
          <a:bodyPr wrap="square" rtlCol="0">
            <a:spAutoFit/>
          </a:bodyPr>
          <a:lstStyle/>
          <a:p>
            <a:pPr algn="ctr"/>
            <a:r>
              <a:rPr lang="lv-LV" dirty="0"/>
              <a:t>«Atspulgi», </a:t>
            </a:r>
          </a:p>
          <a:p>
            <a:pPr algn="ctr"/>
            <a:r>
              <a:rPr lang="lv-LV" dirty="0"/>
              <a:t>ainava,</a:t>
            </a:r>
          </a:p>
          <a:p>
            <a:pPr algn="ctr"/>
            <a:r>
              <a:rPr lang="lv-LV" dirty="0" err="1"/>
              <a:t>akvareļpapīrs</a:t>
            </a:r>
            <a:r>
              <a:rPr lang="lv-LV" dirty="0"/>
              <a:t>, </a:t>
            </a:r>
          </a:p>
          <a:p>
            <a:pPr algn="ctr"/>
            <a:r>
              <a:rPr lang="lv-LV" dirty="0"/>
              <a:t>akvareļi, tuša, kolāža, </a:t>
            </a:r>
          </a:p>
          <a:p>
            <a:pPr algn="ctr"/>
            <a:r>
              <a:rPr lang="lv-LV" dirty="0"/>
              <a:t>12 x 16 cm, </a:t>
            </a:r>
          </a:p>
          <a:p>
            <a:pPr algn="ctr"/>
            <a:r>
              <a:rPr lang="lv-LV" dirty="0" err="1"/>
              <a:t>Manuš</a:t>
            </a:r>
            <a:r>
              <a:rPr lang="lv-LV" dirty="0"/>
              <a:t>, </a:t>
            </a:r>
          </a:p>
          <a:p>
            <a:pPr algn="ctr"/>
            <a:r>
              <a:rPr lang="lv-LV" dirty="0"/>
              <a:t>2023</a:t>
            </a:r>
            <a:endParaRPr lang="en-US" dirty="0"/>
          </a:p>
        </p:txBody>
      </p:sp>
    </p:spTree>
    <p:extLst>
      <p:ext uri="{BB962C8B-B14F-4D97-AF65-F5344CB8AC3E}">
        <p14:creationId xmlns:p14="http://schemas.microsoft.com/office/powerpoint/2010/main" val="263542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alpha val="89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1820F2-AD84-D816-C254-093E40682FC9}"/>
              </a:ext>
            </a:extLst>
          </p:cNvPr>
          <p:cNvSpPr txBox="1"/>
          <p:nvPr/>
        </p:nvSpPr>
        <p:spPr>
          <a:xfrm>
            <a:off x="317061" y="5488115"/>
            <a:ext cx="11261053" cy="830997"/>
          </a:xfrm>
          <a:prstGeom prst="rect">
            <a:avLst/>
          </a:prstGeom>
          <a:noFill/>
        </p:spPr>
        <p:txBody>
          <a:bodyPr wrap="square">
            <a:spAutoFit/>
          </a:bodyPr>
          <a:lstStyle/>
          <a:p>
            <a:pPr algn="l"/>
            <a:endParaRPr lang="lv-LV" sz="1600" b="0" i="0" dirty="0">
              <a:solidFill>
                <a:srgbClr val="4E4E3F"/>
              </a:solidFill>
              <a:effectLst/>
              <a:latin typeface="Open Sans" panose="020B0606030504020204" pitchFamily="34" charset="0"/>
            </a:endParaRPr>
          </a:p>
          <a:p>
            <a:pPr algn="ctr"/>
            <a:r>
              <a:rPr lang="lv-LV" sz="1600" b="0" i="0" dirty="0">
                <a:solidFill>
                  <a:schemeClr val="bg1">
                    <a:lumMod val="65000"/>
                  </a:schemeClr>
                </a:solidFill>
                <a:effectLst/>
                <a:latin typeface="Calibri" panose="020F0502020204030204" pitchFamily="34" charset="0"/>
                <a:cs typeface="Calibri" panose="020F0502020204030204" pitchFamily="34" charset="0"/>
              </a:rPr>
              <a:t>Viduslaikos bija cieņā gaisma, mirdzošas, spilgtas krāsas. To radīja, domājams, bailes no tumsas un tumsas spēkiem.</a:t>
            </a:r>
          </a:p>
          <a:p>
            <a:pPr algn="ctr"/>
            <a:r>
              <a:rPr lang="lv-LV" sz="1600" b="1" i="0" dirty="0">
                <a:solidFill>
                  <a:schemeClr val="accent2">
                    <a:lumMod val="75000"/>
                  </a:schemeClr>
                </a:solidFill>
                <a:effectLst/>
                <a:latin typeface="Calibri" panose="020F0502020204030204" pitchFamily="34" charset="0"/>
                <a:cs typeface="Calibri" panose="020F0502020204030204" pitchFamily="34" charset="0"/>
              </a:rPr>
              <a:t>Miniatūras</a:t>
            </a:r>
            <a:r>
              <a:rPr lang="lv-LV" sz="1600" i="0" dirty="0">
                <a:solidFill>
                  <a:schemeClr val="bg1">
                    <a:lumMod val="65000"/>
                  </a:schemeClr>
                </a:solidFill>
                <a:effectLst/>
                <a:latin typeface="Calibri" panose="020F0502020204030204" pitchFamily="34" charset="0"/>
                <a:cs typeface="Calibri" panose="020F0502020204030204" pitchFamily="34" charset="0"/>
              </a:rPr>
              <a:t> bija visizsmalcinātākais viduslaiku mākslas veids.</a:t>
            </a:r>
          </a:p>
        </p:txBody>
      </p:sp>
      <p:sp>
        <p:nvSpPr>
          <p:cNvPr id="5" name="TextBox 4">
            <a:extLst>
              <a:ext uri="{FF2B5EF4-FFF2-40B4-BE49-F238E27FC236}">
                <a16:creationId xmlns:a16="http://schemas.microsoft.com/office/drawing/2014/main" id="{1D468533-5D8B-08FE-22F3-E61A41084C2F}"/>
              </a:ext>
            </a:extLst>
          </p:cNvPr>
          <p:cNvSpPr txBox="1"/>
          <p:nvPr/>
        </p:nvSpPr>
        <p:spPr>
          <a:xfrm>
            <a:off x="516672" y="5025716"/>
            <a:ext cx="5309407" cy="461665"/>
          </a:xfrm>
          <a:prstGeom prst="rect">
            <a:avLst/>
          </a:prstGeom>
          <a:noFill/>
        </p:spPr>
        <p:txBody>
          <a:bodyPr wrap="square">
            <a:spAutoFit/>
          </a:bodyPr>
          <a:lstStyle/>
          <a:p>
            <a:pPr algn="ctr"/>
            <a:r>
              <a:rPr lang="en-US" sz="1200" i="0" dirty="0" err="1">
                <a:solidFill>
                  <a:schemeClr val="bg2">
                    <a:lumMod val="75000"/>
                  </a:schemeClr>
                </a:solidFill>
                <a:effectLst/>
                <a:latin typeface="Calibri" panose="020F0502020204030204" pitchFamily="34" charset="0"/>
                <a:cs typeface="Calibri" panose="020F0502020204030204" pitchFamily="34" charset="0"/>
              </a:rPr>
              <a:t>Viduslaiku</a:t>
            </a:r>
            <a:r>
              <a:rPr lang="en-US" sz="1200" i="0" dirty="0">
                <a:solidFill>
                  <a:schemeClr val="bg2">
                    <a:lumMod val="75000"/>
                  </a:schemeClr>
                </a:solidFill>
                <a:effectLst/>
                <a:latin typeface="Calibri" panose="020F0502020204030204" pitchFamily="34" charset="0"/>
                <a:cs typeface="Calibri" panose="020F0502020204030204" pitchFamily="34" charset="0"/>
              </a:rPr>
              <a:t> </a:t>
            </a:r>
            <a:r>
              <a:rPr lang="en-US" sz="1200" i="0" dirty="0" err="1">
                <a:solidFill>
                  <a:schemeClr val="bg2">
                    <a:lumMod val="75000"/>
                  </a:schemeClr>
                </a:solidFill>
                <a:effectLst/>
                <a:latin typeface="Calibri" panose="020F0502020204030204" pitchFamily="34" charset="0"/>
                <a:cs typeface="Calibri" panose="020F0502020204030204" pitchFamily="34" charset="0"/>
              </a:rPr>
              <a:t>miniatūra</a:t>
            </a:r>
            <a:r>
              <a:rPr lang="en-US" sz="1200" i="0" dirty="0">
                <a:solidFill>
                  <a:schemeClr val="bg2">
                    <a:lumMod val="75000"/>
                  </a:schemeClr>
                </a:solidFill>
                <a:effectLst/>
                <a:latin typeface="Calibri" panose="020F0502020204030204" pitchFamily="34" charset="0"/>
                <a:cs typeface="Calibri" panose="020F0502020204030204" pitchFamily="34" charset="0"/>
              </a:rPr>
              <a:t> </a:t>
            </a:r>
            <a:r>
              <a:rPr lang="en-US" sz="1200" i="0" dirty="0" err="1">
                <a:solidFill>
                  <a:schemeClr val="bg2">
                    <a:lumMod val="75000"/>
                  </a:schemeClr>
                </a:solidFill>
                <a:effectLst/>
                <a:latin typeface="Calibri" panose="020F0502020204030204" pitchFamily="34" charset="0"/>
                <a:cs typeface="Calibri" panose="020F0502020204030204" pitchFamily="34" charset="0"/>
              </a:rPr>
              <a:t>ar</a:t>
            </a:r>
            <a:r>
              <a:rPr lang="en-US" sz="1200" i="0" dirty="0">
                <a:solidFill>
                  <a:schemeClr val="bg2">
                    <a:lumMod val="75000"/>
                  </a:schemeClr>
                </a:solidFill>
                <a:effectLst/>
                <a:latin typeface="Calibri" panose="020F0502020204030204" pitchFamily="34" charset="0"/>
                <a:cs typeface="Calibri" panose="020F0502020204030204" pitchFamily="34" charset="0"/>
              </a:rPr>
              <a:t> </a:t>
            </a:r>
            <a:r>
              <a:rPr lang="en-US" sz="1200" i="0" dirty="0" err="1">
                <a:solidFill>
                  <a:schemeClr val="bg2">
                    <a:lumMod val="75000"/>
                  </a:schemeClr>
                </a:solidFill>
                <a:effectLst/>
                <a:latin typeface="Calibri" panose="020F0502020204030204" pitchFamily="34" charset="0"/>
                <a:cs typeface="Calibri" panose="020F0502020204030204" pitchFamily="34" charset="0"/>
              </a:rPr>
              <a:t>bagātīgu</a:t>
            </a:r>
            <a:r>
              <a:rPr lang="en-US" sz="1200" i="0" dirty="0">
                <a:solidFill>
                  <a:schemeClr val="bg2">
                    <a:lumMod val="75000"/>
                  </a:schemeClr>
                </a:solidFill>
                <a:effectLst/>
                <a:latin typeface="Calibri" panose="020F0502020204030204" pitchFamily="34" charset="0"/>
                <a:cs typeface="Calibri" panose="020F0502020204030204" pitchFamily="34" charset="0"/>
              </a:rPr>
              <a:t> </a:t>
            </a:r>
            <a:r>
              <a:rPr lang="en-US" sz="1200" i="0" dirty="0" err="1">
                <a:solidFill>
                  <a:schemeClr val="bg2">
                    <a:lumMod val="75000"/>
                  </a:schemeClr>
                </a:solidFill>
                <a:effectLst/>
                <a:latin typeface="Calibri" panose="020F0502020204030204" pitchFamily="34" charset="0"/>
                <a:cs typeface="Calibri" panose="020F0502020204030204" pitchFamily="34" charset="0"/>
              </a:rPr>
              <a:t>sarkanās</a:t>
            </a:r>
            <a:r>
              <a:rPr lang="en-US" sz="1200" i="0" dirty="0">
                <a:solidFill>
                  <a:schemeClr val="bg2">
                    <a:lumMod val="75000"/>
                  </a:schemeClr>
                </a:solidFill>
                <a:effectLst/>
                <a:latin typeface="Calibri" panose="020F0502020204030204" pitchFamily="34" charset="0"/>
                <a:cs typeface="Calibri" panose="020F0502020204030204" pitchFamily="34" charset="0"/>
              </a:rPr>
              <a:t> </a:t>
            </a:r>
            <a:r>
              <a:rPr lang="en-US" sz="1200" i="0" dirty="0" err="1">
                <a:solidFill>
                  <a:schemeClr val="bg2">
                    <a:lumMod val="75000"/>
                  </a:schemeClr>
                </a:solidFill>
                <a:effectLst/>
                <a:latin typeface="Calibri" panose="020F0502020204030204" pitchFamily="34" charset="0"/>
                <a:cs typeface="Calibri" panose="020F0502020204030204" pitchFamily="34" charset="0"/>
              </a:rPr>
              <a:t>krāsas</a:t>
            </a:r>
            <a:r>
              <a:rPr lang="en-US" sz="1200" i="0" dirty="0">
                <a:solidFill>
                  <a:schemeClr val="bg2">
                    <a:lumMod val="75000"/>
                  </a:schemeClr>
                </a:solidFill>
                <a:effectLst/>
                <a:latin typeface="Calibri" panose="020F0502020204030204" pitchFamily="34" charset="0"/>
                <a:cs typeface="Calibri" panose="020F0502020204030204" pitchFamily="34" charset="0"/>
              </a:rPr>
              <a:t> </a:t>
            </a:r>
            <a:r>
              <a:rPr lang="en-US" sz="1200" i="0" dirty="0" err="1">
                <a:solidFill>
                  <a:schemeClr val="bg2">
                    <a:lumMod val="75000"/>
                  </a:schemeClr>
                </a:solidFill>
                <a:effectLst/>
                <a:latin typeface="Calibri" panose="020F0502020204030204" pitchFamily="34" charset="0"/>
                <a:cs typeface="Calibri" panose="020F0502020204030204" pitchFamily="34" charset="0"/>
              </a:rPr>
              <a:t>klājumu</a:t>
            </a:r>
            <a:r>
              <a:rPr lang="en-US" sz="1200" i="0" dirty="0">
                <a:solidFill>
                  <a:schemeClr val="bg2">
                    <a:lumMod val="75000"/>
                  </a:schemeClr>
                </a:solidFill>
                <a:effectLst/>
                <a:latin typeface="Calibri" panose="020F0502020204030204" pitchFamily="34" charset="0"/>
                <a:cs typeface="Calibri" panose="020F0502020204030204" pitchFamily="34" charset="0"/>
              </a:rPr>
              <a:t>. </a:t>
            </a:r>
            <a:endParaRPr lang="lv-LV" sz="1200" i="0" dirty="0">
              <a:solidFill>
                <a:schemeClr val="bg2">
                  <a:lumMod val="75000"/>
                </a:schemeClr>
              </a:solidFill>
              <a:effectLst/>
              <a:latin typeface="Calibri" panose="020F0502020204030204" pitchFamily="34" charset="0"/>
              <a:cs typeface="Calibri" panose="020F0502020204030204" pitchFamily="34" charset="0"/>
            </a:endParaRPr>
          </a:p>
          <a:p>
            <a:pPr algn="ctr"/>
            <a:r>
              <a:rPr lang="en-US" sz="1200" i="0" dirty="0" err="1">
                <a:solidFill>
                  <a:schemeClr val="bg2">
                    <a:lumMod val="75000"/>
                  </a:schemeClr>
                </a:solidFill>
                <a:effectLst/>
                <a:latin typeface="Calibri" panose="020F0502020204030204" pitchFamily="34" charset="0"/>
                <a:cs typeface="Calibri" panose="020F0502020204030204" pitchFamily="34" charset="0"/>
              </a:rPr>
              <a:t>Muzikanti</a:t>
            </a:r>
            <a:r>
              <a:rPr lang="en-US" sz="1200" i="0" dirty="0">
                <a:solidFill>
                  <a:schemeClr val="bg2">
                    <a:lumMod val="75000"/>
                  </a:schemeClr>
                </a:solidFill>
                <a:effectLst/>
                <a:latin typeface="Calibri" panose="020F0502020204030204" pitchFamily="34" charset="0"/>
                <a:cs typeface="Calibri" panose="020F0502020204030204" pitchFamily="34" charset="0"/>
              </a:rPr>
              <a:t>.</a:t>
            </a:r>
            <a:endParaRPr lang="en-US" sz="1200" dirty="0">
              <a:solidFill>
                <a:schemeClr val="bg2">
                  <a:lumMod val="75000"/>
                </a:schemeClr>
              </a:solidFill>
              <a:latin typeface="Calibri" panose="020F0502020204030204" pitchFamily="34" charset="0"/>
              <a:cs typeface="Calibri" panose="020F0502020204030204" pitchFamily="34" charset="0"/>
            </a:endParaRPr>
          </a:p>
        </p:txBody>
      </p:sp>
      <p:pic>
        <p:nvPicPr>
          <p:cNvPr id="4098" name="Picture 2" descr="bestmusicteacher.com">
            <a:extLst>
              <a:ext uri="{FF2B5EF4-FFF2-40B4-BE49-F238E27FC236}">
                <a16:creationId xmlns:a16="http://schemas.microsoft.com/office/drawing/2014/main" id="{F042EF7C-BF0D-9E5A-E47C-E473D7421E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0937" y="-17842"/>
            <a:ext cx="4294166" cy="49554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Clipping">
            <a:extLst>
              <a:ext uri="{FF2B5EF4-FFF2-40B4-BE49-F238E27FC236}">
                <a16:creationId xmlns:a16="http://schemas.microsoft.com/office/drawing/2014/main" id="{AEF63A0B-897B-1FEA-DA45-B1BA6F2ED8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6079" y="0"/>
            <a:ext cx="5136425" cy="4951678"/>
          </a:xfrm>
          <a:prstGeom prst="rect">
            <a:avLst/>
          </a:prstGeom>
        </p:spPr>
      </p:pic>
      <p:sp>
        <p:nvSpPr>
          <p:cNvPr id="4" name="TextBox 3">
            <a:extLst>
              <a:ext uri="{FF2B5EF4-FFF2-40B4-BE49-F238E27FC236}">
                <a16:creationId xmlns:a16="http://schemas.microsoft.com/office/drawing/2014/main" id="{E36AA673-8116-ABD9-CF15-AE885CAD092E}"/>
              </a:ext>
            </a:extLst>
          </p:cNvPr>
          <p:cNvSpPr txBox="1"/>
          <p:nvPr/>
        </p:nvSpPr>
        <p:spPr>
          <a:xfrm>
            <a:off x="6026417" y="5083928"/>
            <a:ext cx="5140754" cy="276999"/>
          </a:xfrm>
          <a:prstGeom prst="rect">
            <a:avLst/>
          </a:prstGeom>
          <a:noFill/>
        </p:spPr>
        <p:txBody>
          <a:bodyPr wrap="square" rtlCol="0">
            <a:spAutoFit/>
          </a:bodyPr>
          <a:lstStyle/>
          <a:p>
            <a:pPr algn="ctr"/>
            <a:r>
              <a:rPr lang="lv-LV" sz="1200" dirty="0">
                <a:solidFill>
                  <a:schemeClr val="bg2">
                    <a:lumMod val="75000"/>
                  </a:schemeClr>
                </a:solidFill>
              </a:rPr>
              <a:t>Miniatūra no </a:t>
            </a:r>
            <a:r>
              <a:rPr lang="lv-LV" sz="1200" dirty="0" err="1">
                <a:solidFill>
                  <a:schemeClr val="bg2">
                    <a:lumMod val="75000"/>
                  </a:schemeClr>
                </a:solidFill>
              </a:rPr>
              <a:t>Vergilius</a:t>
            </a:r>
            <a:r>
              <a:rPr lang="lv-LV" sz="1200" dirty="0">
                <a:solidFill>
                  <a:schemeClr val="bg2">
                    <a:lumMod val="75000"/>
                  </a:schemeClr>
                </a:solidFill>
              </a:rPr>
              <a:t> </a:t>
            </a:r>
            <a:r>
              <a:rPr lang="lv-LV" sz="1200" dirty="0" err="1">
                <a:solidFill>
                  <a:schemeClr val="bg2">
                    <a:lumMod val="75000"/>
                  </a:schemeClr>
                </a:solidFill>
              </a:rPr>
              <a:t>Romanus</a:t>
            </a:r>
            <a:r>
              <a:rPr lang="lv-LV" sz="1200" dirty="0">
                <a:solidFill>
                  <a:schemeClr val="bg2">
                    <a:lumMod val="75000"/>
                  </a:schemeClr>
                </a:solidFill>
              </a:rPr>
              <a:t>, ilustrācija no Virgīlija darbu manuskripta, 5.gs</a:t>
            </a:r>
            <a:endParaRPr lang="en-US" sz="1200" dirty="0">
              <a:solidFill>
                <a:schemeClr val="bg2">
                  <a:lumMod val="75000"/>
                </a:schemeClr>
              </a:solidFill>
            </a:endParaRPr>
          </a:p>
        </p:txBody>
      </p:sp>
    </p:spTree>
    <p:extLst>
      <p:ext uri="{BB962C8B-B14F-4D97-AF65-F5344CB8AC3E}">
        <p14:creationId xmlns:p14="http://schemas.microsoft.com/office/powerpoint/2010/main" val="1636283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53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6EB58-7796-D2CB-D878-8C6095C6C1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9825" y="306743"/>
            <a:ext cx="6069496" cy="6097209"/>
          </a:xfrm>
          <a:prstGeom prst="rect">
            <a:avLst/>
          </a:prstGeom>
        </p:spPr>
      </p:pic>
      <p:pic>
        <p:nvPicPr>
          <p:cNvPr id="7" name="Picture 6">
            <a:extLst>
              <a:ext uri="{FF2B5EF4-FFF2-40B4-BE49-F238E27FC236}">
                <a16:creationId xmlns:a16="http://schemas.microsoft.com/office/drawing/2014/main" id="{D443FD8B-B08C-F05C-C742-3430F9DC94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3909" y="1648118"/>
            <a:ext cx="2104822" cy="2107988"/>
          </a:xfrm>
          <a:prstGeom prst="rect">
            <a:avLst/>
          </a:prstGeom>
        </p:spPr>
      </p:pic>
      <p:sp>
        <p:nvSpPr>
          <p:cNvPr id="8" name="TextBox 7">
            <a:extLst>
              <a:ext uri="{FF2B5EF4-FFF2-40B4-BE49-F238E27FC236}">
                <a16:creationId xmlns:a16="http://schemas.microsoft.com/office/drawing/2014/main" id="{E731D744-4DF7-64BC-6E61-F63AFBFADC88}"/>
              </a:ext>
            </a:extLst>
          </p:cNvPr>
          <p:cNvSpPr txBox="1"/>
          <p:nvPr/>
        </p:nvSpPr>
        <p:spPr>
          <a:xfrm>
            <a:off x="7642087" y="4054288"/>
            <a:ext cx="3724275" cy="1754326"/>
          </a:xfrm>
          <a:prstGeom prst="rect">
            <a:avLst/>
          </a:prstGeom>
          <a:noFill/>
        </p:spPr>
        <p:txBody>
          <a:bodyPr wrap="square" rtlCol="0">
            <a:spAutoFit/>
          </a:bodyPr>
          <a:lstStyle/>
          <a:p>
            <a:pPr algn="ctr"/>
            <a:r>
              <a:rPr lang="lv-LV" dirty="0">
                <a:solidFill>
                  <a:schemeClr val="tx2">
                    <a:lumMod val="50000"/>
                  </a:schemeClr>
                </a:solidFill>
              </a:rPr>
              <a:t>«Plūdi», </a:t>
            </a:r>
          </a:p>
          <a:p>
            <a:pPr algn="ctr"/>
            <a:r>
              <a:rPr lang="lv-LV" dirty="0">
                <a:solidFill>
                  <a:schemeClr val="tx2">
                    <a:lumMod val="50000"/>
                  </a:schemeClr>
                </a:solidFill>
              </a:rPr>
              <a:t>ainava,</a:t>
            </a:r>
          </a:p>
          <a:p>
            <a:pPr algn="ctr"/>
            <a:r>
              <a:rPr lang="lv-LV" dirty="0">
                <a:solidFill>
                  <a:schemeClr val="tx2">
                    <a:lumMod val="50000"/>
                  </a:schemeClr>
                </a:solidFill>
              </a:rPr>
              <a:t>papīrs, tinte,  </a:t>
            </a:r>
          </a:p>
          <a:p>
            <a:pPr algn="ctr"/>
            <a:r>
              <a:rPr lang="lv-LV" dirty="0">
                <a:solidFill>
                  <a:schemeClr val="tx2">
                    <a:lumMod val="50000"/>
                  </a:schemeClr>
                </a:solidFill>
              </a:rPr>
              <a:t>19 /19 cm, </a:t>
            </a:r>
          </a:p>
          <a:p>
            <a:pPr algn="ctr"/>
            <a:r>
              <a:rPr lang="lv-LV" dirty="0">
                <a:solidFill>
                  <a:schemeClr val="tx2">
                    <a:lumMod val="50000"/>
                  </a:schemeClr>
                </a:solidFill>
              </a:rPr>
              <a:t>Jolanta </a:t>
            </a:r>
            <a:r>
              <a:rPr lang="lv-LV" dirty="0" err="1">
                <a:solidFill>
                  <a:schemeClr val="tx2">
                    <a:lumMod val="50000"/>
                  </a:schemeClr>
                </a:solidFill>
              </a:rPr>
              <a:t>Jonikāne</a:t>
            </a:r>
            <a:r>
              <a:rPr lang="lv-LV" dirty="0">
                <a:solidFill>
                  <a:schemeClr val="tx2">
                    <a:lumMod val="50000"/>
                  </a:schemeClr>
                </a:solidFill>
              </a:rPr>
              <a:t>, </a:t>
            </a:r>
          </a:p>
          <a:p>
            <a:pPr algn="ctr"/>
            <a:r>
              <a:rPr lang="lv-LV" dirty="0">
                <a:solidFill>
                  <a:schemeClr val="tx2">
                    <a:lumMod val="50000"/>
                  </a:schemeClr>
                </a:solidFill>
              </a:rPr>
              <a:t>2023</a:t>
            </a:r>
            <a:endParaRPr lang="en-US" dirty="0">
              <a:solidFill>
                <a:schemeClr val="tx2">
                  <a:lumMod val="50000"/>
                </a:schemeClr>
              </a:solidFill>
            </a:endParaRPr>
          </a:p>
        </p:txBody>
      </p:sp>
    </p:spTree>
    <p:extLst>
      <p:ext uri="{BB962C8B-B14F-4D97-AF65-F5344CB8AC3E}">
        <p14:creationId xmlns:p14="http://schemas.microsoft.com/office/powerpoint/2010/main" val="3536319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4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15B9D-DC9E-2FD4-2E51-9962AD7C64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71188" y="906518"/>
            <a:ext cx="2068292" cy="2762343"/>
          </a:xfrm>
          <a:prstGeom prst="rect">
            <a:avLst/>
          </a:prstGeom>
        </p:spPr>
      </p:pic>
      <p:pic>
        <p:nvPicPr>
          <p:cNvPr id="4" name="Picture 3">
            <a:extLst>
              <a:ext uri="{FF2B5EF4-FFF2-40B4-BE49-F238E27FC236}">
                <a16:creationId xmlns:a16="http://schemas.microsoft.com/office/drawing/2014/main" id="{22FEF09F-83E9-D3A5-5535-5EDF902A20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0264" y="20073"/>
            <a:ext cx="4522240" cy="6837927"/>
          </a:xfrm>
          <a:prstGeom prst="rect">
            <a:avLst/>
          </a:prstGeom>
        </p:spPr>
      </p:pic>
      <p:sp>
        <p:nvSpPr>
          <p:cNvPr id="5" name="TextBox 4">
            <a:extLst>
              <a:ext uri="{FF2B5EF4-FFF2-40B4-BE49-F238E27FC236}">
                <a16:creationId xmlns:a16="http://schemas.microsoft.com/office/drawing/2014/main" id="{712E31D0-6C4F-F3B0-1389-6642840055AD}"/>
              </a:ext>
            </a:extLst>
          </p:cNvPr>
          <p:cNvSpPr txBox="1"/>
          <p:nvPr/>
        </p:nvSpPr>
        <p:spPr>
          <a:xfrm>
            <a:off x="7508412" y="3988028"/>
            <a:ext cx="3150754" cy="1754326"/>
          </a:xfrm>
          <a:prstGeom prst="rect">
            <a:avLst/>
          </a:prstGeom>
          <a:noFill/>
        </p:spPr>
        <p:txBody>
          <a:bodyPr wrap="square" rtlCol="0">
            <a:spAutoFit/>
          </a:bodyPr>
          <a:lstStyle/>
          <a:p>
            <a:pPr algn="ctr"/>
            <a:r>
              <a:rPr lang="lv-LV" dirty="0"/>
              <a:t>«Sauciens», </a:t>
            </a:r>
          </a:p>
          <a:p>
            <a:pPr algn="ctr"/>
            <a:r>
              <a:rPr lang="lv-LV" dirty="0"/>
              <a:t>figurāla kompozīcija,</a:t>
            </a:r>
          </a:p>
          <a:p>
            <a:pPr algn="ctr"/>
            <a:r>
              <a:rPr lang="lv-LV" dirty="0" err="1"/>
              <a:t>akvareļpapīrs</a:t>
            </a:r>
            <a:r>
              <a:rPr lang="lv-LV" dirty="0"/>
              <a:t>, akvareļi,  </a:t>
            </a:r>
          </a:p>
          <a:p>
            <a:pPr algn="ctr"/>
            <a:r>
              <a:rPr lang="lv-LV" dirty="0"/>
              <a:t>22 x 16 cm, </a:t>
            </a:r>
          </a:p>
          <a:p>
            <a:pPr algn="ctr"/>
            <a:r>
              <a:rPr lang="lv-LV" dirty="0"/>
              <a:t>Daina </a:t>
            </a:r>
            <a:r>
              <a:rPr lang="lv-LV" dirty="0" err="1"/>
              <a:t>Manuško</a:t>
            </a:r>
            <a:r>
              <a:rPr lang="lv-LV" dirty="0"/>
              <a:t>, </a:t>
            </a:r>
          </a:p>
          <a:p>
            <a:pPr algn="ctr"/>
            <a:r>
              <a:rPr lang="lv-LV" dirty="0"/>
              <a:t>2023</a:t>
            </a:r>
            <a:endParaRPr lang="en-US" dirty="0"/>
          </a:p>
        </p:txBody>
      </p:sp>
    </p:spTree>
    <p:extLst>
      <p:ext uri="{BB962C8B-B14F-4D97-AF65-F5344CB8AC3E}">
        <p14:creationId xmlns:p14="http://schemas.microsoft.com/office/powerpoint/2010/main" val="179854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41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3614C9-7607-F925-418F-8470A84D317B}"/>
              </a:ext>
            </a:extLst>
          </p:cNvPr>
          <p:cNvSpPr txBox="1"/>
          <p:nvPr/>
        </p:nvSpPr>
        <p:spPr>
          <a:xfrm>
            <a:off x="2162128" y="1382865"/>
            <a:ext cx="7630510" cy="1292662"/>
          </a:xfrm>
          <a:prstGeom prst="rect">
            <a:avLst/>
          </a:prstGeom>
          <a:noFill/>
        </p:spPr>
        <p:txBody>
          <a:bodyPr wrap="square" rtlCol="0">
            <a:spAutoFit/>
          </a:bodyPr>
          <a:lstStyle/>
          <a:p>
            <a:pPr algn="ctr"/>
            <a:endParaRPr lang="lv-LV" dirty="0"/>
          </a:p>
          <a:p>
            <a:pPr algn="ctr"/>
            <a:r>
              <a:rPr lang="lv-LV" dirty="0"/>
              <a:t>GLEZNOŠANAS KRĀSU TEHNIKAS UN TEHNISKIE PAŅĒMIENI</a:t>
            </a:r>
          </a:p>
          <a:p>
            <a:pPr algn="ctr"/>
            <a:r>
              <a:rPr lang="lv-LV" dirty="0"/>
              <a:t>   </a:t>
            </a:r>
          </a:p>
          <a:p>
            <a:pPr algn="ctr"/>
            <a:r>
              <a:rPr lang="lv-LV" sz="2400" dirty="0"/>
              <a:t>GUAŠA UN AKRILA KRĀSAS</a:t>
            </a:r>
            <a:endParaRPr lang="en-US" sz="2400" dirty="0"/>
          </a:p>
        </p:txBody>
      </p:sp>
      <p:pic>
        <p:nvPicPr>
          <p:cNvPr id="3" name="Picture 2">
            <a:extLst>
              <a:ext uri="{FF2B5EF4-FFF2-40B4-BE49-F238E27FC236}">
                <a16:creationId xmlns:a16="http://schemas.microsoft.com/office/drawing/2014/main" id="{884DC7B5-15C0-6CA8-8E82-47CAF81FBA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57762" y="3429000"/>
            <a:ext cx="2721576" cy="2850180"/>
          </a:xfrm>
          <a:prstGeom prst="rect">
            <a:avLst/>
          </a:prstGeom>
        </p:spPr>
      </p:pic>
      <p:pic>
        <p:nvPicPr>
          <p:cNvPr id="6" name="Picture 5">
            <a:extLst>
              <a:ext uri="{FF2B5EF4-FFF2-40B4-BE49-F238E27FC236}">
                <a16:creationId xmlns:a16="http://schemas.microsoft.com/office/drawing/2014/main" id="{833638CC-A3CE-0115-E009-FE7CC5E16C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84284" y="3429000"/>
            <a:ext cx="1853525" cy="2850180"/>
          </a:xfrm>
          <a:prstGeom prst="rect">
            <a:avLst/>
          </a:prstGeom>
        </p:spPr>
      </p:pic>
      <p:pic>
        <p:nvPicPr>
          <p:cNvPr id="7" name="Picture 6">
            <a:extLst>
              <a:ext uri="{FF2B5EF4-FFF2-40B4-BE49-F238E27FC236}">
                <a16:creationId xmlns:a16="http://schemas.microsoft.com/office/drawing/2014/main" id="{E5DEC84E-7BB1-B28F-A917-0AFB2CBE52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7080" y="3429000"/>
            <a:ext cx="2707251" cy="2850180"/>
          </a:xfrm>
          <a:prstGeom prst="rect">
            <a:avLst/>
          </a:prstGeom>
        </p:spPr>
      </p:pic>
      <p:pic>
        <p:nvPicPr>
          <p:cNvPr id="8" name="Picture 7">
            <a:extLst>
              <a:ext uri="{FF2B5EF4-FFF2-40B4-BE49-F238E27FC236}">
                <a16:creationId xmlns:a16="http://schemas.microsoft.com/office/drawing/2014/main" id="{F81E9597-D64D-430E-0E53-95E7E79021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2662" y="3424705"/>
            <a:ext cx="4066469" cy="2854475"/>
          </a:xfrm>
          <a:prstGeom prst="rect">
            <a:avLst/>
          </a:prstGeom>
        </p:spPr>
      </p:pic>
    </p:spTree>
    <p:extLst>
      <p:ext uri="{BB962C8B-B14F-4D97-AF65-F5344CB8AC3E}">
        <p14:creationId xmlns:p14="http://schemas.microsoft.com/office/powerpoint/2010/main" val="733914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61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4896B-038C-7687-112B-269E1E492D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2251" y="1320988"/>
            <a:ext cx="2680137" cy="2704422"/>
          </a:xfrm>
          <a:prstGeom prst="rect">
            <a:avLst/>
          </a:prstGeom>
        </p:spPr>
      </p:pic>
      <p:pic>
        <p:nvPicPr>
          <p:cNvPr id="4" name="Picture 3">
            <a:extLst>
              <a:ext uri="{FF2B5EF4-FFF2-40B4-BE49-F238E27FC236}">
                <a16:creationId xmlns:a16="http://schemas.microsoft.com/office/drawing/2014/main" id="{6FE242C7-3403-C676-74DA-C92E47D7F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657" y="-23757"/>
            <a:ext cx="6550821" cy="6881757"/>
          </a:xfrm>
          <a:prstGeom prst="rect">
            <a:avLst/>
          </a:prstGeom>
        </p:spPr>
      </p:pic>
      <p:sp>
        <p:nvSpPr>
          <p:cNvPr id="5" name="TextBox 4">
            <a:extLst>
              <a:ext uri="{FF2B5EF4-FFF2-40B4-BE49-F238E27FC236}">
                <a16:creationId xmlns:a16="http://schemas.microsoft.com/office/drawing/2014/main" id="{F36DABAF-9073-F93D-F51B-0DE7CAA2DB96}"/>
              </a:ext>
            </a:extLst>
          </p:cNvPr>
          <p:cNvSpPr txBox="1"/>
          <p:nvPr/>
        </p:nvSpPr>
        <p:spPr>
          <a:xfrm>
            <a:off x="7717183" y="4387312"/>
            <a:ext cx="3670030" cy="1477328"/>
          </a:xfrm>
          <a:prstGeom prst="rect">
            <a:avLst/>
          </a:prstGeom>
          <a:noFill/>
        </p:spPr>
        <p:txBody>
          <a:bodyPr wrap="square" rtlCol="0">
            <a:spAutoFit/>
          </a:bodyPr>
          <a:lstStyle/>
          <a:p>
            <a:pPr algn="ctr"/>
            <a:r>
              <a:rPr lang="lv-LV" dirty="0"/>
              <a:t>«Noskaņa»,</a:t>
            </a:r>
          </a:p>
          <a:p>
            <a:pPr algn="ctr"/>
            <a:r>
              <a:rPr lang="lv-LV" dirty="0"/>
              <a:t>ainava, </a:t>
            </a:r>
          </a:p>
          <a:p>
            <a:pPr algn="ctr"/>
            <a:r>
              <a:rPr lang="lv-LV" dirty="0"/>
              <a:t>papīrs, guaša, </a:t>
            </a:r>
          </a:p>
          <a:p>
            <a:pPr algn="ctr"/>
            <a:r>
              <a:rPr lang="lv-LV" dirty="0"/>
              <a:t>10 x 10 cm, </a:t>
            </a:r>
          </a:p>
          <a:p>
            <a:pPr algn="ctr"/>
            <a:r>
              <a:rPr lang="lv-LV" dirty="0"/>
              <a:t>RMDV  fondi,</a:t>
            </a:r>
          </a:p>
        </p:txBody>
      </p:sp>
    </p:spTree>
    <p:extLst>
      <p:ext uri="{BB962C8B-B14F-4D97-AF65-F5344CB8AC3E}">
        <p14:creationId xmlns:p14="http://schemas.microsoft.com/office/powerpoint/2010/main" val="3383078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A91CA-D4FD-4CDB-ACB5-D8D4E16988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05264" y="1898745"/>
            <a:ext cx="2121589" cy="1530255"/>
          </a:xfrm>
          <a:prstGeom prst="rect">
            <a:avLst/>
          </a:prstGeom>
        </p:spPr>
      </p:pic>
      <p:pic>
        <p:nvPicPr>
          <p:cNvPr id="4" name="Picture 3">
            <a:extLst>
              <a:ext uri="{FF2B5EF4-FFF2-40B4-BE49-F238E27FC236}">
                <a16:creationId xmlns:a16="http://schemas.microsoft.com/office/drawing/2014/main" id="{E9D4F606-D678-7CB0-67CB-46BF98C076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364" y="784104"/>
            <a:ext cx="7319704" cy="5138099"/>
          </a:xfrm>
          <a:prstGeom prst="rect">
            <a:avLst/>
          </a:prstGeom>
        </p:spPr>
      </p:pic>
      <p:sp>
        <p:nvSpPr>
          <p:cNvPr id="6" name="TextBox 5">
            <a:extLst>
              <a:ext uri="{FF2B5EF4-FFF2-40B4-BE49-F238E27FC236}">
                <a16:creationId xmlns:a16="http://schemas.microsoft.com/office/drawing/2014/main" id="{E99AD538-DC43-F166-18B1-068019857FB8}"/>
              </a:ext>
            </a:extLst>
          </p:cNvPr>
          <p:cNvSpPr txBox="1"/>
          <p:nvPr/>
        </p:nvSpPr>
        <p:spPr>
          <a:xfrm>
            <a:off x="8657522" y="3954887"/>
            <a:ext cx="2770229" cy="2308324"/>
          </a:xfrm>
          <a:prstGeom prst="rect">
            <a:avLst/>
          </a:prstGeom>
          <a:noFill/>
        </p:spPr>
        <p:txBody>
          <a:bodyPr wrap="square" rtlCol="0">
            <a:spAutoFit/>
          </a:bodyPr>
          <a:lstStyle/>
          <a:p>
            <a:pPr algn="ctr"/>
            <a:r>
              <a:rPr lang="lv-LV" dirty="0"/>
              <a:t>«Rudens ainava», </a:t>
            </a:r>
          </a:p>
          <a:p>
            <a:pPr algn="ctr"/>
            <a:r>
              <a:rPr lang="lv-LV" dirty="0"/>
              <a:t>ainava, </a:t>
            </a:r>
          </a:p>
          <a:p>
            <a:pPr algn="ctr"/>
            <a:r>
              <a:rPr lang="lv-LV" dirty="0"/>
              <a:t>papīrs, tempera,</a:t>
            </a:r>
          </a:p>
          <a:p>
            <a:pPr algn="ctr"/>
            <a:r>
              <a:rPr lang="lv-LV" dirty="0"/>
              <a:t>melna tuša,</a:t>
            </a:r>
          </a:p>
          <a:p>
            <a:pPr algn="ctr"/>
            <a:r>
              <a:rPr lang="lv-LV" dirty="0"/>
              <a:t> bronzas </a:t>
            </a:r>
            <a:r>
              <a:rPr lang="lv-LV" dirty="0" err="1"/>
              <a:t>kontūrkrāsa</a:t>
            </a:r>
            <a:r>
              <a:rPr lang="lv-LV" dirty="0"/>
              <a:t>,</a:t>
            </a:r>
          </a:p>
          <a:p>
            <a:pPr algn="ctr"/>
            <a:r>
              <a:rPr lang="lv-LV" dirty="0"/>
              <a:t>20 x 28 cm, </a:t>
            </a:r>
          </a:p>
          <a:p>
            <a:pPr algn="ctr"/>
            <a:r>
              <a:rPr lang="lv-LV" dirty="0"/>
              <a:t>Elga Paura, </a:t>
            </a:r>
          </a:p>
          <a:p>
            <a:pPr algn="ctr"/>
            <a:r>
              <a:rPr lang="lv-LV" dirty="0"/>
              <a:t>2019</a:t>
            </a:r>
            <a:endParaRPr lang="en-US" dirty="0"/>
          </a:p>
        </p:txBody>
      </p:sp>
    </p:spTree>
    <p:extLst>
      <p:ext uri="{BB962C8B-B14F-4D97-AF65-F5344CB8AC3E}">
        <p14:creationId xmlns:p14="http://schemas.microsoft.com/office/powerpoint/2010/main" val="1199693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43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0DCEE-1490-EE55-09FA-227EDC9937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0883" y="-13471"/>
            <a:ext cx="4477406" cy="6884942"/>
          </a:xfrm>
          <a:prstGeom prst="rect">
            <a:avLst/>
          </a:prstGeom>
        </p:spPr>
      </p:pic>
      <p:pic>
        <p:nvPicPr>
          <p:cNvPr id="6" name="Picture 5">
            <a:extLst>
              <a:ext uri="{FF2B5EF4-FFF2-40B4-BE49-F238E27FC236}">
                <a16:creationId xmlns:a16="http://schemas.microsoft.com/office/drawing/2014/main" id="{C2F79458-09A4-B140-6B1C-B375CAE4A5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4098" y="674650"/>
            <a:ext cx="1988706" cy="2756751"/>
          </a:xfrm>
          <a:prstGeom prst="rect">
            <a:avLst/>
          </a:prstGeom>
        </p:spPr>
      </p:pic>
      <p:pic>
        <p:nvPicPr>
          <p:cNvPr id="9" name="Picture 8">
            <a:extLst>
              <a:ext uri="{FF2B5EF4-FFF2-40B4-BE49-F238E27FC236}">
                <a16:creationId xmlns:a16="http://schemas.microsoft.com/office/drawing/2014/main" id="{98264A97-71EC-F367-EAD7-725FED2269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89886" y="960921"/>
            <a:ext cx="1377129" cy="2117622"/>
          </a:xfrm>
          <a:prstGeom prst="rect">
            <a:avLst/>
          </a:prstGeom>
        </p:spPr>
      </p:pic>
      <p:sp>
        <p:nvSpPr>
          <p:cNvPr id="10" name="TextBox 9">
            <a:extLst>
              <a:ext uri="{FF2B5EF4-FFF2-40B4-BE49-F238E27FC236}">
                <a16:creationId xmlns:a16="http://schemas.microsoft.com/office/drawing/2014/main" id="{55B9A8A5-1A8B-9F74-BD8D-D0820597B1A3}"/>
              </a:ext>
            </a:extLst>
          </p:cNvPr>
          <p:cNvSpPr txBox="1"/>
          <p:nvPr/>
        </p:nvSpPr>
        <p:spPr>
          <a:xfrm>
            <a:off x="7315200" y="4189118"/>
            <a:ext cx="4157595" cy="2031325"/>
          </a:xfrm>
          <a:prstGeom prst="rect">
            <a:avLst/>
          </a:prstGeom>
          <a:noFill/>
        </p:spPr>
        <p:txBody>
          <a:bodyPr wrap="square" rtlCol="0">
            <a:spAutoFit/>
          </a:bodyPr>
          <a:lstStyle/>
          <a:p>
            <a:pPr algn="ctr"/>
            <a:r>
              <a:rPr lang="lv-LV" dirty="0"/>
              <a:t>«Vasaras saulē», </a:t>
            </a:r>
          </a:p>
          <a:p>
            <a:pPr algn="ctr"/>
            <a:r>
              <a:rPr lang="lv-LV" dirty="0"/>
              <a:t>ainava, </a:t>
            </a:r>
          </a:p>
          <a:p>
            <a:pPr algn="ctr"/>
            <a:r>
              <a:rPr lang="lv-LV" dirty="0"/>
              <a:t>papīrs, akvareļkrāsas, guaša krāsas, kolāža, </a:t>
            </a:r>
          </a:p>
          <a:p>
            <a:pPr algn="ctr"/>
            <a:r>
              <a:rPr lang="lv-LV" dirty="0"/>
              <a:t>eļļas pasteļi, krāsainie zīmuļi,  </a:t>
            </a:r>
          </a:p>
          <a:p>
            <a:pPr algn="ctr"/>
            <a:r>
              <a:rPr lang="lv-LV" dirty="0"/>
              <a:t>21 /11 cm, </a:t>
            </a:r>
          </a:p>
          <a:p>
            <a:pPr algn="ctr"/>
            <a:r>
              <a:rPr lang="lv-LV" dirty="0"/>
              <a:t>Aleksandrs </a:t>
            </a:r>
            <a:r>
              <a:rPr lang="lv-LV" dirty="0" err="1"/>
              <a:t>Volkovs</a:t>
            </a:r>
            <a:r>
              <a:rPr lang="lv-LV" dirty="0"/>
              <a:t>, </a:t>
            </a:r>
          </a:p>
          <a:p>
            <a:pPr algn="ctr"/>
            <a:r>
              <a:rPr lang="lv-LV" dirty="0"/>
              <a:t>2007</a:t>
            </a:r>
            <a:endParaRPr lang="en-US" dirty="0"/>
          </a:p>
        </p:txBody>
      </p:sp>
    </p:spTree>
    <p:extLst>
      <p:ext uri="{BB962C8B-B14F-4D97-AF65-F5344CB8AC3E}">
        <p14:creationId xmlns:p14="http://schemas.microsoft.com/office/powerpoint/2010/main" val="369714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86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2DEC3-D515-29BB-DB7E-7E3D4EBB6D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34604" y="1462071"/>
            <a:ext cx="2138582" cy="2184596"/>
          </a:xfrm>
          <a:prstGeom prst="rect">
            <a:avLst/>
          </a:prstGeom>
        </p:spPr>
      </p:pic>
      <p:pic>
        <p:nvPicPr>
          <p:cNvPr id="4" name="Picture 3">
            <a:extLst>
              <a:ext uri="{FF2B5EF4-FFF2-40B4-BE49-F238E27FC236}">
                <a16:creationId xmlns:a16="http://schemas.microsoft.com/office/drawing/2014/main" id="{972840BE-B29D-48F2-6183-1EE09EF8E3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8814" y="0"/>
            <a:ext cx="6548557" cy="6858000"/>
          </a:xfrm>
          <a:prstGeom prst="rect">
            <a:avLst/>
          </a:prstGeom>
        </p:spPr>
      </p:pic>
      <p:sp>
        <p:nvSpPr>
          <p:cNvPr id="5" name="TextBox 4">
            <a:extLst>
              <a:ext uri="{FF2B5EF4-FFF2-40B4-BE49-F238E27FC236}">
                <a16:creationId xmlns:a16="http://schemas.microsoft.com/office/drawing/2014/main" id="{9AAA63BF-64F5-2FDB-3748-2194EF8F3C47}"/>
              </a:ext>
            </a:extLst>
          </p:cNvPr>
          <p:cNvSpPr txBox="1"/>
          <p:nvPr/>
        </p:nvSpPr>
        <p:spPr>
          <a:xfrm>
            <a:off x="8225183" y="4113992"/>
            <a:ext cx="2986158" cy="2308324"/>
          </a:xfrm>
          <a:prstGeom prst="rect">
            <a:avLst/>
          </a:prstGeom>
          <a:noFill/>
        </p:spPr>
        <p:txBody>
          <a:bodyPr wrap="square" rtlCol="0">
            <a:spAutoFit/>
          </a:bodyPr>
          <a:lstStyle/>
          <a:p>
            <a:pPr algn="ctr"/>
            <a:r>
              <a:rPr lang="lv-LV" dirty="0">
                <a:solidFill>
                  <a:schemeClr val="bg1">
                    <a:lumMod val="65000"/>
                  </a:schemeClr>
                </a:solidFill>
              </a:rPr>
              <a:t>«Akmens sēta»,</a:t>
            </a:r>
          </a:p>
          <a:p>
            <a:pPr algn="ctr"/>
            <a:r>
              <a:rPr lang="lv-LV" dirty="0">
                <a:solidFill>
                  <a:schemeClr val="bg1">
                    <a:lumMod val="65000"/>
                  </a:schemeClr>
                </a:solidFill>
              </a:rPr>
              <a:t>ainava, </a:t>
            </a:r>
          </a:p>
          <a:p>
            <a:pPr algn="ctr"/>
            <a:r>
              <a:rPr lang="lv-LV" dirty="0">
                <a:solidFill>
                  <a:schemeClr val="bg1">
                    <a:lumMod val="65000"/>
                  </a:schemeClr>
                </a:solidFill>
              </a:rPr>
              <a:t>  kolāža</a:t>
            </a:r>
            <a:r>
              <a:rPr lang="lv-LV">
                <a:solidFill>
                  <a:schemeClr val="bg1">
                    <a:lumMod val="65000"/>
                  </a:schemeClr>
                </a:solidFill>
              </a:rPr>
              <a:t>, akvareļi</a:t>
            </a:r>
            <a:r>
              <a:rPr lang="lv-LV" dirty="0">
                <a:solidFill>
                  <a:schemeClr val="bg1">
                    <a:lumMod val="65000"/>
                  </a:schemeClr>
                </a:solidFill>
              </a:rPr>
              <a:t>, melna tuša, balta tempera, balta </a:t>
            </a:r>
            <a:r>
              <a:rPr lang="lv-LV" dirty="0" err="1">
                <a:solidFill>
                  <a:schemeClr val="bg1">
                    <a:lumMod val="65000"/>
                  </a:schemeClr>
                </a:solidFill>
              </a:rPr>
              <a:t>kontūrkrāsa</a:t>
            </a:r>
            <a:r>
              <a:rPr lang="lv-LV" dirty="0">
                <a:solidFill>
                  <a:schemeClr val="bg1">
                    <a:lumMod val="65000"/>
                  </a:schemeClr>
                </a:solidFill>
              </a:rPr>
              <a:t>,</a:t>
            </a:r>
          </a:p>
          <a:p>
            <a:pPr algn="ctr"/>
            <a:r>
              <a:rPr lang="lv-LV" dirty="0">
                <a:solidFill>
                  <a:schemeClr val="bg1">
                    <a:lumMod val="65000"/>
                  </a:schemeClr>
                </a:solidFill>
              </a:rPr>
              <a:t> 10 x 10 cm, </a:t>
            </a:r>
          </a:p>
          <a:p>
            <a:pPr algn="ctr"/>
            <a:r>
              <a:rPr lang="lv-LV" dirty="0">
                <a:solidFill>
                  <a:schemeClr val="bg1">
                    <a:lumMod val="65000"/>
                  </a:schemeClr>
                </a:solidFill>
              </a:rPr>
              <a:t>Elga Paura, </a:t>
            </a:r>
          </a:p>
          <a:p>
            <a:pPr algn="ctr"/>
            <a:r>
              <a:rPr lang="lv-LV" dirty="0">
                <a:solidFill>
                  <a:schemeClr val="bg1">
                    <a:lumMod val="65000"/>
                  </a:schemeClr>
                </a:solidFill>
              </a:rPr>
              <a:t>2020</a:t>
            </a:r>
            <a:endParaRPr lang="en-US" dirty="0">
              <a:solidFill>
                <a:schemeClr val="bg1">
                  <a:lumMod val="65000"/>
                </a:schemeClr>
              </a:solidFill>
            </a:endParaRPr>
          </a:p>
        </p:txBody>
      </p:sp>
    </p:spTree>
    <p:extLst>
      <p:ext uri="{BB962C8B-B14F-4D97-AF65-F5344CB8AC3E}">
        <p14:creationId xmlns:p14="http://schemas.microsoft.com/office/powerpoint/2010/main" val="1024360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74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D38-6D7A-0ABB-D5C2-E948988019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4393" y="0"/>
            <a:ext cx="6535933" cy="6865081"/>
          </a:xfrm>
          <a:prstGeom prst="rect">
            <a:avLst/>
          </a:prstGeom>
        </p:spPr>
      </p:pic>
      <p:pic>
        <p:nvPicPr>
          <p:cNvPr id="6" name="Picture 5">
            <a:extLst>
              <a:ext uri="{FF2B5EF4-FFF2-40B4-BE49-F238E27FC236}">
                <a16:creationId xmlns:a16="http://schemas.microsoft.com/office/drawing/2014/main" id="{81AC6CB7-EEA9-C783-9091-E33440CACA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6595" y="1225206"/>
            <a:ext cx="2218416" cy="2282997"/>
          </a:xfrm>
          <a:prstGeom prst="rect">
            <a:avLst/>
          </a:prstGeom>
        </p:spPr>
      </p:pic>
      <p:sp>
        <p:nvSpPr>
          <p:cNvPr id="7" name="TextBox 6">
            <a:extLst>
              <a:ext uri="{FF2B5EF4-FFF2-40B4-BE49-F238E27FC236}">
                <a16:creationId xmlns:a16="http://schemas.microsoft.com/office/drawing/2014/main" id="{F57D10AC-5D47-FA82-5749-88E0F2591F76}"/>
              </a:ext>
            </a:extLst>
          </p:cNvPr>
          <p:cNvSpPr txBox="1"/>
          <p:nvPr/>
        </p:nvSpPr>
        <p:spPr>
          <a:xfrm>
            <a:off x="8163072" y="3945895"/>
            <a:ext cx="2980897" cy="2031325"/>
          </a:xfrm>
          <a:prstGeom prst="rect">
            <a:avLst/>
          </a:prstGeom>
          <a:noFill/>
        </p:spPr>
        <p:txBody>
          <a:bodyPr wrap="square" rtlCol="0">
            <a:spAutoFit/>
          </a:bodyPr>
          <a:lstStyle/>
          <a:p>
            <a:pPr algn="ctr"/>
            <a:r>
              <a:rPr lang="lv-LV" dirty="0"/>
              <a:t>«Novembra brāzmas»,</a:t>
            </a:r>
          </a:p>
          <a:p>
            <a:pPr algn="ctr"/>
            <a:r>
              <a:rPr lang="lv-LV" dirty="0"/>
              <a:t>ainava,</a:t>
            </a:r>
          </a:p>
          <a:p>
            <a:pPr algn="ctr"/>
            <a:r>
              <a:rPr lang="lv-LV" dirty="0"/>
              <a:t> krītpapīrs, akvareļi, </a:t>
            </a:r>
          </a:p>
          <a:p>
            <a:pPr algn="ctr"/>
            <a:r>
              <a:rPr lang="lv-LV" dirty="0"/>
              <a:t>eļļa, kolāža, </a:t>
            </a:r>
          </a:p>
          <a:p>
            <a:pPr algn="ctr"/>
            <a:r>
              <a:rPr lang="lv-LV" dirty="0"/>
              <a:t>12 x 12 cm, </a:t>
            </a:r>
          </a:p>
          <a:p>
            <a:pPr algn="ctr"/>
            <a:r>
              <a:rPr lang="lv-LV" dirty="0" err="1"/>
              <a:t>Manuš</a:t>
            </a:r>
            <a:r>
              <a:rPr lang="lv-LV" dirty="0"/>
              <a:t>, </a:t>
            </a:r>
          </a:p>
          <a:p>
            <a:pPr algn="ctr"/>
            <a:r>
              <a:rPr lang="lv-LV" dirty="0"/>
              <a:t>2023</a:t>
            </a:r>
            <a:endParaRPr lang="en-US" dirty="0"/>
          </a:p>
        </p:txBody>
      </p:sp>
    </p:spTree>
    <p:extLst>
      <p:ext uri="{BB962C8B-B14F-4D97-AF65-F5344CB8AC3E}">
        <p14:creationId xmlns:p14="http://schemas.microsoft.com/office/powerpoint/2010/main" val="430249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40D61-4F82-C953-0DE5-92E3FCE24D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0704" y="4948562"/>
            <a:ext cx="938641" cy="1332712"/>
          </a:xfrm>
          <a:prstGeom prst="rect">
            <a:avLst/>
          </a:prstGeom>
        </p:spPr>
      </p:pic>
      <p:pic>
        <p:nvPicPr>
          <p:cNvPr id="4" name="Picture 3">
            <a:extLst>
              <a:ext uri="{FF2B5EF4-FFF2-40B4-BE49-F238E27FC236}">
                <a16:creationId xmlns:a16="http://schemas.microsoft.com/office/drawing/2014/main" id="{DCCCBB9A-33BF-1FDB-EEC2-7729559521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8905" y="0"/>
            <a:ext cx="2907944" cy="4415569"/>
          </a:xfrm>
          <a:prstGeom prst="rect">
            <a:avLst/>
          </a:prstGeom>
        </p:spPr>
      </p:pic>
      <p:sp>
        <p:nvSpPr>
          <p:cNvPr id="5" name="TextBox 4">
            <a:extLst>
              <a:ext uri="{FF2B5EF4-FFF2-40B4-BE49-F238E27FC236}">
                <a16:creationId xmlns:a16="http://schemas.microsoft.com/office/drawing/2014/main" id="{3D86F300-12E3-452D-85C6-3AD476234FC5}"/>
              </a:ext>
            </a:extLst>
          </p:cNvPr>
          <p:cNvSpPr txBox="1"/>
          <p:nvPr/>
        </p:nvSpPr>
        <p:spPr>
          <a:xfrm>
            <a:off x="6162069" y="4684603"/>
            <a:ext cx="4653081" cy="1754326"/>
          </a:xfrm>
          <a:prstGeom prst="rect">
            <a:avLst/>
          </a:prstGeom>
          <a:noFill/>
        </p:spPr>
        <p:txBody>
          <a:bodyPr wrap="square" rtlCol="0">
            <a:spAutoFit/>
          </a:bodyPr>
          <a:lstStyle/>
          <a:p>
            <a:pPr algn="ctr"/>
            <a:r>
              <a:rPr lang="lv-LV" dirty="0"/>
              <a:t>Sērija «XXX»,</a:t>
            </a:r>
          </a:p>
          <a:p>
            <a:pPr algn="ctr"/>
            <a:r>
              <a:rPr lang="lv-LV" dirty="0"/>
              <a:t> kompozīcijas ar figūrām, </a:t>
            </a:r>
          </a:p>
          <a:p>
            <a:pPr algn="ctr"/>
            <a:r>
              <a:rPr lang="lv-LV" dirty="0"/>
              <a:t> papīrs, guaša, kolāža,  </a:t>
            </a:r>
          </a:p>
          <a:p>
            <a:pPr algn="ctr"/>
            <a:r>
              <a:rPr lang="lv-LV" dirty="0"/>
              <a:t>12 x 8 cm, </a:t>
            </a:r>
          </a:p>
          <a:p>
            <a:pPr algn="ctr"/>
            <a:r>
              <a:rPr lang="lv-LV" dirty="0"/>
              <a:t>Viktorija </a:t>
            </a:r>
            <a:r>
              <a:rPr lang="lv-LV" dirty="0" err="1"/>
              <a:t>Grappa</a:t>
            </a:r>
            <a:r>
              <a:rPr lang="lv-LV" dirty="0"/>
              <a:t>, </a:t>
            </a:r>
          </a:p>
          <a:p>
            <a:pPr algn="ctr"/>
            <a:r>
              <a:rPr lang="lv-LV" dirty="0"/>
              <a:t>2023</a:t>
            </a:r>
            <a:endParaRPr lang="en-US" dirty="0"/>
          </a:p>
        </p:txBody>
      </p:sp>
      <p:pic>
        <p:nvPicPr>
          <p:cNvPr id="7" name="Picture 6">
            <a:extLst>
              <a:ext uri="{FF2B5EF4-FFF2-40B4-BE49-F238E27FC236}">
                <a16:creationId xmlns:a16="http://schemas.microsoft.com/office/drawing/2014/main" id="{6F58982C-2E72-A7F4-0759-670FFBB22D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1480" y="4948562"/>
            <a:ext cx="917272" cy="1332712"/>
          </a:xfrm>
          <a:prstGeom prst="rect">
            <a:avLst/>
          </a:prstGeom>
        </p:spPr>
      </p:pic>
      <p:pic>
        <p:nvPicPr>
          <p:cNvPr id="8" name="Picture 7">
            <a:extLst>
              <a:ext uri="{FF2B5EF4-FFF2-40B4-BE49-F238E27FC236}">
                <a16:creationId xmlns:a16="http://schemas.microsoft.com/office/drawing/2014/main" id="{72F8E155-E9EB-3052-BAA2-872F5C8016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9997" y="0"/>
            <a:ext cx="2928809" cy="4396114"/>
          </a:xfrm>
          <a:prstGeom prst="rect">
            <a:avLst/>
          </a:prstGeom>
        </p:spPr>
      </p:pic>
      <p:pic>
        <p:nvPicPr>
          <p:cNvPr id="10" name="Picture 9">
            <a:extLst>
              <a:ext uri="{FF2B5EF4-FFF2-40B4-BE49-F238E27FC236}">
                <a16:creationId xmlns:a16="http://schemas.microsoft.com/office/drawing/2014/main" id="{9F3ED036-2DC8-D611-4B27-C5E8BC9409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52214" y="4958852"/>
            <a:ext cx="963165" cy="1322422"/>
          </a:xfrm>
          <a:prstGeom prst="rect">
            <a:avLst/>
          </a:prstGeom>
        </p:spPr>
      </p:pic>
      <p:pic>
        <p:nvPicPr>
          <p:cNvPr id="11" name="Picture 10">
            <a:extLst>
              <a:ext uri="{FF2B5EF4-FFF2-40B4-BE49-F238E27FC236}">
                <a16:creationId xmlns:a16="http://schemas.microsoft.com/office/drawing/2014/main" id="{3C0E0C88-AFB1-7160-C0AA-F57FF97F43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00291" y="8561"/>
            <a:ext cx="2839713" cy="4401561"/>
          </a:xfrm>
          <a:prstGeom prst="rect">
            <a:avLst/>
          </a:prstGeom>
        </p:spPr>
      </p:pic>
      <p:pic>
        <p:nvPicPr>
          <p:cNvPr id="13" name="Picture 12">
            <a:extLst>
              <a:ext uri="{FF2B5EF4-FFF2-40B4-BE49-F238E27FC236}">
                <a16:creationId xmlns:a16="http://schemas.microsoft.com/office/drawing/2014/main" id="{8396C22A-E374-AFC2-69DE-6493CE6F58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146254" y="0"/>
            <a:ext cx="2875749" cy="4410122"/>
          </a:xfrm>
          <a:prstGeom prst="rect">
            <a:avLst/>
          </a:prstGeom>
        </p:spPr>
      </p:pic>
      <p:pic>
        <p:nvPicPr>
          <p:cNvPr id="14" name="Picture 13">
            <a:extLst>
              <a:ext uri="{FF2B5EF4-FFF2-40B4-BE49-F238E27FC236}">
                <a16:creationId xmlns:a16="http://schemas.microsoft.com/office/drawing/2014/main" id="{82ACB213-EEBF-2EC0-54F7-2E57C093659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20148" y="4958852"/>
            <a:ext cx="977154" cy="1322422"/>
          </a:xfrm>
          <a:prstGeom prst="rect">
            <a:avLst/>
          </a:prstGeom>
        </p:spPr>
      </p:pic>
    </p:spTree>
    <p:extLst>
      <p:ext uri="{BB962C8B-B14F-4D97-AF65-F5344CB8AC3E}">
        <p14:creationId xmlns:p14="http://schemas.microsoft.com/office/powerpoint/2010/main" val="1021034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A0C71-623A-6377-975C-BC9EFD6F6D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9468" y="617"/>
            <a:ext cx="5364942" cy="5427842"/>
          </a:xfrm>
          <a:prstGeom prst="rect">
            <a:avLst/>
          </a:prstGeom>
        </p:spPr>
      </p:pic>
      <p:pic>
        <p:nvPicPr>
          <p:cNvPr id="10" name="Picture 9">
            <a:extLst>
              <a:ext uri="{FF2B5EF4-FFF2-40B4-BE49-F238E27FC236}">
                <a16:creationId xmlns:a16="http://schemas.microsoft.com/office/drawing/2014/main" id="{9D7A24B9-FC04-FF89-696A-F5957E683D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428458" cy="5428459"/>
          </a:xfrm>
          <a:prstGeom prst="rect">
            <a:avLst/>
          </a:prstGeom>
        </p:spPr>
      </p:pic>
      <p:sp>
        <p:nvSpPr>
          <p:cNvPr id="11" name="TextBox 10">
            <a:extLst>
              <a:ext uri="{FF2B5EF4-FFF2-40B4-BE49-F238E27FC236}">
                <a16:creationId xmlns:a16="http://schemas.microsoft.com/office/drawing/2014/main" id="{82BC2D9E-D8E5-AA4B-617E-4F6A491EEDAC}"/>
              </a:ext>
            </a:extLst>
          </p:cNvPr>
          <p:cNvSpPr txBox="1"/>
          <p:nvPr/>
        </p:nvSpPr>
        <p:spPr>
          <a:xfrm>
            <a:off x="7269425" y="5484903"/>
            <a:ext cx="3446625" cy="1107996"/>
          </a:xfrm>
          <a:prstGeom prst="rect">
            <a:avLst/>
          </a:prstGeom>
          <a:noFill/>
        </p:spPr>
        <p:txBody>
          <a:bodyPr wrap="square" rtlCol="0">
            <a:spAutoFit/>
          </a:bodyPr>
          <a:lstStyle/>
          <a:p>
            <a:pPr algn="ctr"/>
            <a:r>
              <a:rPr lang="lv-LV" dirty="0">
                <a:solidFill>
                  <a:schemeClr val="bg1">
                    <a:lumMod val="65000"/>
                  </a:schemeClr>
                </a:solidFill>
              </a:rPr>
              <a:t> </a:t>
            </a:r>
            <a:r>
              <a:rPr lang="lv-LV" sz="1600" dirty="0">
                <a:solidFill>
                  <a:schemeClr val="bg1">
                    <a:lumMod val="65000"/>
                  </a:schemeClr>
                </a:solidFill>
              </a:rPr>
              <a:t>«XXX», portrets,</a:t>
            </a:r>
          </a:p>
          <a:p>
            <a:pPr algn="ctr"/>
            <a:r>
              <a:rPr lang="lv-LV" sz="1600" dirty="0">
                <a:solidFill>
                  <a:schemeClr val="bg1">
                    <a:lumMod val="65000"/>
                  </a:schemeClr>
                </a:solidFill>
              </a:rPr>
              <a:t> kartons, jaukta tehnika </a:t>
            </a:r>
          </a:p>
          <a:p>
            <a:pPr algn="ctr"/>
            <a:r>
              <a:rPr lang="lv-LV" sz="1600" dirty="0">
                <a:solidFill>
                  <a:schemeClr val="bg1">
                    <a:lumMod val="65000"/>
                  </a:schemeClr>
                </a:solidFill>
              </a:rPr>
              <a:t>( tuša, līme,</a:t>
            </a:r>
            <a:r>
              <a:rPr lang="en-US" sz="1600" dirty="0">
                <a:solidFill>
                  <a:schemeClr val="bg1">
                    <a:lumMod val="65000"/>
                  </a:schemeClr>
                </a:solidFill>
              </a:rPr>
              <a:t> </a:t>
            </a:r>
            <a:r>
              <a:rPr lang="lv-LV" sz="1600" dirty="0">
                <a:solidFill>
                  <a:schemeClr val="bg1">
                    <a:lumMod val="65000"/>
                  </a:schemeClr>
                </a:solidFill>
              </a:rPr>
              <a:t>grafīta zīmulis, vasks ) </a:t>
            </a:r>
          </a:p>
          <a:p>
            <a:pPr algn="ctr"/>
            <a:r>
              <a:rPr lang="lv-LV" sz="1600" dirty="0">
                <a:solidFill>
                  <a:schemeClr val="bg1">
                    <a:lumMod val="65000"/>
                  </a:schemeClr>
                </a:solidFill>
              </a:rPr>
              <a:t>15 x 15 cm, Dana Vasiļjeva, 2015</a:t>
            </a:r>
            <a:endParaRPr lang="en-US" sz="1600" dirty="0">
              <a:solidFill>
                <a:schemeClr val="bg1">
                  <a:lumMod val="65000"/>
                </a:schemeClr>
              </a:solidFill>
            </a:endParaRPr>
          </a:p>
        </p:txBody>
      </p:sp>
      <p:sp>
        <p:nvSpPr>
          <p:cNvPr id="12" name="TextBox 11">
            <a:extLst>
              <a:ext uri="{FF2B5EF4-FFF2-40B4-BE49-F238E27FC236}">
                <a16:creationId xmlns:a16="http://schemas.microsoft.com/office/drawing/2014/main" id="{3B390AAB-2ECB-E3AB-4997-F6C11E3D2313}"/>
              </a:ext>
            </a:extLst>
          </p:cNvPr>
          <p:cNvSpPr txBox="1"/>
          <p:nvPr/>
        </p:nvSpPr>
        <p:spPr>
          <a:xfrm>
            <a:off x="1358900" y="5673521"/>
            <a:ext cx="3446625" cy="861774"/>
          </a:xfrm>
          <a:prstGeom prst="rect">
            <a:avLst/>
          </a:prstGeom>
          <a:noFill/>
        </p:spPr>
        <p:txBody>
          <a:bodyPr wrap="square" rtlCol="0">
            <a:spAutoFit/>
          </a:bodyPr>
          <a:lstStyle/>
          <a:p>
            <a:pPr algn="ctr"/>
            <a:r>
              <a:rPr lang="lv-LV" dirty="0"/>
              <a:t> </a:t>
            </a:r>
            <a:r>
              <a:rPr lang="lv-LV" sz="1600" dirty="0">
                <a:solidFill>
                  <a:schemeClr val="bg1">
                    <a:lumMod val="65000"/>
                  </a:schemeClr>
                </a:solidFill>
              </a:rPr>
              <a:t>«XXX», figurāla kompozīcija,</a:t>
            </a:r>
          </a:p>
          <a:p>
            <a:pPr algn="ctr"/>
            <a:r>
              <a:rPr lang="lv-LV" sz="1600" dirty="0">
                <a:solidFill>
                  <a:schemeClr val="bg1">
                    <a:lumMod val="65000"/>
                  </a:schemeClr>
                </a:solidFill>
              </a:rPr>
              <a:t> audekls, akrils, ogle, zīmulis,</a:t>
            </a:r>
          </a:p>
          <a:p>
            <a:pPr algn="ctr"/>
            <a:r>
              <a:rPr lang="lv-LV" sz="1600" dirty="0">
                <a:solidFill>
                  <a:schemeClr val="bg1">
                    <a:lumMod val="65000"/>
                  </a:schemeClr>
                </a:solidFill>
              </a:rPr>
              <a:t>15 x 15 cm, Dana Vasiļjeva, 2015</a:t>
            </a:r>
            <a:endParaRPr lang="en-US" sz="1600" dirty="0">
              <a:solidFill>
                <a:schemeClr val="bg1">
                  <a:lumMod val="65000"/>
                </a:schemeClr>
              </a:solidFill>
            </a:endParaRPr>
          </a:p>
        </p:txBody>
      </p:sp>
    </p:spTree>
    <p:extLst>
      <p:ext uri="{BB962C8B-B14F-4D97-AF65-F5344CB8AC3E}">
        <p14:creationId xmlns:p14="http://schemas.microsoft.com/office/powerpoint/2010/main" val="3141635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51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918253-6D54-4A96-0BE5-3388F56736E7}"/>
              </a:ext>
            </a:extLst>
          </p:cNvPr>
          <p:cNvSpPr txBox="1"/>
          <p:nvPr/>
        </p:nvSpPr>
        <p:spPr>
          <a:xfrm>
            <a:off x="684779" y="5315062"/>
            <a:ext cx="10644760" cy="1600438"/>
          </a:xfrm>
          <a:prstGeom prst="rect">
            <a:avLst/>
          </a:prstGeom>
          <a:noFill/>
        </p:spPr>
        <p:txBody>
          <a:bodyPr wrap="square">
            <a:spAutoFit/>
          </a:bodyPr>
          <a:lstStyle/>
          <a:p>
            <a:pPr algn="ctr"/>
            <a:r>
              <a:rPr lang="lv-LV" sz="1200" b="1" i="0" dirty="0">
                <a:solidFill>
                  <a:srgbClr val="4E4E3F"/>
                </a:solidFill>
                <a:effectLst/>
                <a:latin typeface="Open Sans" panose="020B0606030504020204" pitchFamily="34" charset="0"/>
              </a:rPr>
              <a:t> </a:t>
            </a:r>
            <a:r>
              <a:rPr lang="lv-LV" sz="1200" i="0" dirty="0">
                <a:solidFill>
                  <a:srgbClr val="C00000"/>
                </a:solidFill>
                <a:effectLst/>
                <a:latin typeface="Calibri" panose="020F0502020204030204" pitchFamily="34" charset="0"/>
                <a:cs typeface="Calibri" panose="020F0502020204030204" pitchFamily="34" charset="0"/>
              </a:rPr>
              <a:t>Atšķirībā no antīkās mākslas, viduslaiku mākslinieki neievēroja reālo dabu, ainavu glezniecības nebija. </a:t>
            </a:r>
            <a:r>
              <a:rPr lang="lv-LV" sz="1200" b="0" i="0" dirty="0">
                <a:effectLst/>
                <a:latin typeface="Calibri" panose="020F0502020204030204" pitchFamily="34" charset="0"/>
                <a:cs typeface="Calibri" panose="020F0502020204030204" pitchFamily="34" charset="0"/>
              </a:rPr>
              <a:t>Attiecības ar dabu bija pastarpinātas ar visdažādākajām mistiskām alegorijām, abstrakcijām, simboliem. Piemēram, sārtas un baltas rozes, dzeloņu apņemtas, simbolizē kristīgos mocekļus, arī Jaunavu Mariju, tos vieno dvēseles skaistums, maigums, tīrība, kā dzeloņi ielenc vajātāji. Marijas simbols bija arī balta lilija u.c. ziedi. </a:t>
            </a:r>
          </a:p>
          <a:p>
            <a:pPr algn="ctr"/>
            <a:r>
              <a:rPr lang="lv-LV" sz="1200" i="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Galvenā grāmatu miniatūru nozīme bija teksta ilustrācija - tās vizualizēja to, par ko bija vēstīts tekstā. </a:t>
            </a:r>
            <a:r>
              <a:rPr lang="lv-LV" sz="1200" i="0" dirty="0">
                <a:effectLst/>
                <a:latin typeface="Calibri" panose="020F0502020204030204" pitchFamily="34" charset="0"/>
                <a:ea typeface="Cambria" panose="02040503050406030204" pitchFamily="18" charset="0"/>
                <a:cs typeface="Calibri" panose="020F0502020204030204" pitchFamily="34" charset="0"/>
              </a:rPr>
              <a:t>Tā bija iespēja arī lasītnepratējam, aplūkojot attēlus, gūt priekšstatu par grāmatas saturu, galvenajām idejām. </a:t>
            </a:r>
          </a:p>
          <a:p>
            <a:pPr algn="ctr"/>
            <a:r>
              <a:rPr lang="lv-LV" sz="1200" i="0" dirty="0">
                <a:effectLst/>
                <a:latin typeface="Calibri" panose="020F0502020204030204" pitchFamily="34" charset="0"/>
                <a:ea typeface="Cambria" panose="02040503050406030204" pitchFamily="18" charset="0"/>
                <a:cs typeface="Calibri" panose="020F0502020204030204" pitchFamily="34" charset="0"/>
              </a:rPr>
              <a:t>Viduslaiku mākslinieki ignorēja cilvēka ķermeņa īpatnības - ķermeņa apjomu, proporcijas, dabiskas pozas, kustības. Tas viss bija zaudējis nozīmi, nebija būtisks satura atklāsmei.</a:t>
            </a:r>
          </a:p>
          <a:p>
            <a:pPr algn="ctr"/>
            <a:r>
              <a:rPr lang="lv-LV" sz="1400" b="0" i="0" dirty="0">
                <a:effectLst/>
                <a:latin typeface="Cambria" panose="02040503050406030204" pitchFamily="18" charset="0"/>
                <a:ea typeface="Cambria" panose="02040503050406030204" pitchFamily="18" charset="0"/>
              </a:rPr>
              <a:t>  </a:t>
            </a:r>
          </a:p>
        </p:txBody>
      </p:sp>
      <p:pic>
        <p:nvPicPr>
          <p:cNvPr id="2050" name="Picture 2">
            <a:extLst>
              <a:ext uri="{FF2B5EF4-FFF2-40B4-BE49-F238E27FC236}">
                <a16:creationId xmlns:a16="http://schemas.microsoft.com/office/drawing/2014/main" id="{8BC598FF-E184-784C-DA88-6698E1CEB7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8999" y="5461"/>
            <a:ext cx="3056051" cy="4027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7FD84C-1481-E151-ED0C-3BB9E5D1E612}"/>
              </a:ext>
            </a:extLst>
          </p:cNvPr>
          <p:cNvSpPr txBox="1"/>
          <p:nvPr/>
        </p:nvSpPr>
        <p:spPr>
          <a:xfrm>
            <a:off x="4457187" y="4178893"/>
            <a:ext cx="2206042" cy="707886"/>
          </a:xfrm>
          <a:prstGeom prst="rect">
            <a:avLst/>
          </a:prstGeom>
          <a:noFill/>
        </p:spPr>
        <p:txBody>
          <a:bodyPr wrap="square" rtlCol="0">
            <a:spAutoFit/>
          </a:bodyPr>
          <a:lstStyle/>
          <a:p>
            <a:pPr algn="ctr"/>
            <a:r>
              <a:rPr lang="lv-LV" sz="1000" i="0" dirty="0">
                <a:effectLst/>
                <a:latin typeface="Open Sans" panose="020B0606030504020204" pitchFamily="34" charset="0"/>
              </a:rPr>
              <a:t>Miniatūrā attēlota Svētā Marija un Kristus, attēlu papildina stilizētas rozes, dažādu citu ziedu vijumi.</a:t>
            </a:r>
          </a:p>
          <a:p>
            <a:pPr algn="l"/>
            <a:r>
              <a:rPr lang="lv-LV" sz="1000" i="0" dirty="0">
                <a:solidFill>
                  <a:srgbClr val="4E4E3F"/>
                </a:solidFill>
                <a:effectLst/>
                <a:latin typeface="Open Sans" panose="020B0606030504020204" pitchFamily="34" charset="0"/>
              </a:rPr>
              <a:t> </a:t>
            </a:r>
          </a:p>
        </p:txBody>
      </p:sp>
      <p:pic>
        <p:nvPicPr>
          <p:cNvPr id="4" name="Picture 2">
            <a:extLst>
              <a:ext uri="{FF2B5EF4-FFF2-40B4-BE49-F238E27FC236}">
                <a16:creationId xmlns:a16="http://schemas.microsoft.com/office/drawing/2014/main" id="{E1A02952-93B5-F724-FD04-79E88C9CA9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5754" y="9867"/>
            <a:ext cx="4021873" cy="4021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72F5F9-E5C5-CD56-9B3A-C5D870E6A09E}"/>
              </a:ext>
            </a:extLst>
          </p:cNvPr>
          <p:cNvSpPr txBox="1"/>
          <p:nvPr/>
        </p:nvSpPr>
        <p:spPr>
          <a:xfrm>
            <a:off x="7175754" y="4184492"/>
            <a:ext cx="3797835" cy="646331"/>
          </a:xfrm>
          <a:prstGeom prst="rect">
            <a:avLst/>
          </a:prstGeom>
          <a:noFill/>
        </p:spPr>
        <p:txBody>
          <a:bodyPr wrap="none" rtlCol="0">
            <a:spAutoFit/>
          </a:bodyPr>
          <a:lstStyle/>
          <a:p>
            <a:r>
              <a:rPr lang="lv-LV" b="1" i="0" dirty="0">
                <a:solidFill>
                  <a:srgbClr val="4E4E3F"/>
                </a:solidFill>
                <a:effectLst/>
                <a:latin typeface="Open Sans" panose="020B0606030504020204" pitchFamily="34" charset="0"/>
              </a:rPr>
              <a:t> </a:t>
            </a:r>
            <a:r>
              <a:rPr lang="en-US" b="1" i="0" dirty="0">
                <a:solidFill>
                  <a:srgbClr val="4E4E3F"/>
                </a:solidFill>
                <a:effectLst/>
                <a:latin typeface="Open Sans" panose="020B0606030504020204" pitchFamily="34" charset="0"/>
              </a:rPr>
              <a:t>     </a:t>
            </a:r>
            <a:r>
              <a:rPr lang="lv-LV" sz="1050" i="0" dirty="0">
                <a:effectLst/>
                <a:latin typeface="Open Sans" panose="020B0606030504020204" pitchFamily="34" charset="0"/>
              </a:rPr>
              <a:t>Viduslaiku medicīna - bārddzinis izrauj </a:t>
            </a:r>
            <a:r>
              <a:rPr lang="lv-LV" sz="1050" i="0" dirty="0" err="1">
                <a:effectLst/>
                <a:latin typeface="Open Sans" panose="020B0606030504020204" pitchFamily="34" charset="0"/>
              </a:rPr>
              <a:t>sāpošu</a:t>
            </a:r>
            <a:r>
              <a:rPr lang="lv-LV" sz="1050" i="0" dirty="0">
                <a:effectLst/>
                <a:latin typeface="Open Sans" panose="020B0606030504020204" pitchFamily="34" charset="0"/>
              </a:rPr>
              <a:t> zobu.</a:t>
            </a:r>
          </a:p>
          <a:p>
            <a:endParaRPr lang="en-US" dirty="0"/>
          </a:p>
        </p:txBody>
      </p:sp>
      <p:pic>
        <p:nvPicPr>
          <p:cNvPr id="6" name="Picture 2">
            <a:extLst>
              <a:ext uri="{FF2B5EF4-FFF2-40B4-BE49-F238E27FC236}">
                <a16:creationId xmlns:a16="http://schemas.microsoft.com/office/drawing/2014/main" id="{87D14D15-7310-6802-64A7-8CB59AA82B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8921" y="0"/>
            <a:ext cx="2479374" cy="40387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0C3FA4-754E-6C93-0E2B-A1D9E68A4799}"/>
              </a:ext>
            </a:extLst>
          </p:cNvPr>
          <p:cNvSpPr txBox="1"/>
          <p:nvPr/>
        </p:nvSpPr>
        <p:spPr>
          <a:xfrm>
            <a:off x="155818" y="4108507"/>
            <a:ext cx="3727307" cy="1223412"/>
          </a:xfrm>
          <a:prstGeom prst="rect">
            <a:avLst/>
          </a:prstGeom>
          <a:noFill/>
        </p:spPr>
        <p:txBody>
          <a:bodyPr wrap="square">
            <a:spAutoFit/>
          </a:bodyPr>
          <a:lstStyle/>
          <a:p>
            <a:pPr algn="ctr"/>
            <a:r>
              <a:rPr lang="lv-LV" sz="1000" b="0" i="0" dirty="0">
                <a:effectLst/>
                <a:latin typeface="Calibri" panose="020F0502020204030204" pitchFamily="34" charset="0"/>
                <a:cs typeface="Calibri" panose="020F0502020204030204" pitchFamily="34" charset="0"/>
              </a:rPr>
              <a:t>Grāmatu ilustrācijās, tāpat kā lietišķajā mākslā, 5.-8. gadsimtā barbaru mākslas ietekmē galvenā nozīme tika veltīta ornamentam. Dekoratīvi ornamentālās formas ir aizgūtas no dabas - augu un dzīvnieku pasaules. Stilizētas, bagātīgas, izstrādātas augstā mākslinieciskā līmenī, - sapītas sarežģītos vijumos, daudzkrāsainas tās greznoja senos manuskriptus.</a:t>
            </a:r>
            <a:r>
              <a:rPr lang="lv-LV" sz="1050" b="0" i="0" dirty="0">
                <a:effectLst/>
                <a:latin typeface="Calibri" panose="020F0502020204030204" pitchFamily="34" charset="0"/>
                <a:cs typeface="Calibri" panose="020F0502020204030204" pitchFamily="34" charset="0"/>
              </a:rPr>
              <a:t> </a:t>
            </a:r>
            <a:r>
              <a:rPr lang="lv-LV" sz="1050" i="0" dirty="0">
                <a:solidFill>
                  <a:srgbClr val="C00000"/>
                </a:solidFill>
                <a:effectLst/>
                <a:latin typeface="Calibri" panose="020F0502020204030204" pitchFamily="34" charset="0"/>
                <a:cs typeface="Calibri" panose="020F0502020204030204" pitchFamily="34" charset="0"/>
              </a:rPr>
              <a:t>Īpaši tika izcelti - palielināti, izgreznoti teksta sākuma burti - iniciāļi.</a:t>
            </a:r>
          </a:p>
        </p:txBody>
      </p:sp>
    </p:spTree>
    <p:extLst>
      <p:ext uri="{BB962C8B-B14F-4D97-AF65-F5344CB8AC3E}">
        <p14:creationId xmlns:p14="http://schemas.microsoft.com/office/powerpoint/2010/main" val="3138385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CB6CB-BE50-45D1-F839-8C44E90B06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807" y="0"/>
            <a:ext cx="5480505" cy="5468590"/>
          </a:xfrm>
          <a:prstGeom prst="rect">
            <a:avLst/>
          </a:prstGeom>
        </p:spPr>
      </p:pic>
      <p:pic>
        <p:nvPicPr>
          <p:cNvPr id="4" name="Picture 3">
            <a:extLst>
              <a:ext uri="{FF2B5EF4-FFF2-40B4-BE49-F238E27FC236}">
                <a16:creationId xmlns:a16="http://schemas.microsoft.com/office/drawing/2014/main" id="{F4487635-7DAD-2EFD-AEC4-056EC8BDF0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0055" y="0"/>
            <a:ext cx="5453216" cy="5468590"/>
          </a:xfrm>
          <a:prstGeom prst="rect">
            <a:avLst/>
          </a:prstGeom>
        </p:spPr>
      </p:pic>
      <p:sp>
        <p:nvSpPr>
          <p:cNvPr id="5" name="TextBox 4">
            <a:extLst>
              <a:ext uri="{FF2B5EF4-FFF2-40B4-BE49-F238E27FC236}">
                <a16:creationId xmlns:a16="http://schemas.microsoft.com/office/drawing/2014/main" id="{D9E714EF-AFC4-863A-23E8-98955801350F}"/>
              </a:ext>
            </a:extLst>
          </p:cNvPr>
          <p:cNvSpPr txBox="1"/>
          <p:nvPr/>
        </p:nvSpPr>
        <p:spPr>
          <a:xfrm>
            <a:off x="1358900" y="5484903"/>
            <a:ext cx="3446625" cy="1107996"/>
          </a:xfrm>
          <a:prstGeom prst="rect">
            <a:avLst/>
          </a:prstGeom>
          <a:noFill/>
        </p:spPr>
        <p:txBody>
          <a:bodyPr wrap="square" rtlCol="0">
            <a:spAutoFit/>
          </a:bodyPr>
          <a:lstStyle/>
          <a:p>
            <a:pPr algn="ctr"/>
            <a:r>
              <a:rPr lang="lv-LV" dirty="0"/>
              <a:t> </a:t>
            </a:r>
            <a:r>
              <a:rPr lang="lv-LV" sz="1600" dirty="0">
                <a:solidFill>
                  <a:schemeClr val="bg1">
                    <a:lumMod val="65000"/>
                  </a:schemeClr>
                </a:solidFill>
              </a:rPr>
              <a:t>«XXX», figurāla kompozīcija,</a:t>
            </a:r>
          </a:p>
          <a:p>
            <a:pPr algn="ctr"/>
            <a:r>
              <a:rPr lang="lv-LV" sz="1600" dirty="0">
                <a:solidFill>
                  <a:schemeClr val="bg1">
                    <a:lumMod val="65000"/>
                  </a:schemeClr>
                </a:solidFill>
              </a:rPr>
              <a:t> kartons, jaukta tehnika  </a:t>
            </a:r>
          </a:p>
          <a:p>
            <a:pPr algn="ctr"/>
            <a:r>
              <a:rPr lang="lv-LV" sz="1600" dirty="0">
                <a:solidFill>
                  <a:schemeClr val="bg1">
                    <a:lumMod val="65000"/>
                  </a:schemeClr>
                </a:solidFill>
              </a:rPr>
              <a:t>(akrils, vasks, zīmulis),</a:t>
            </a:r>
          </a:p>
          <a:p>
            <a:pPr algn="ctr"/>
            <a:r>
              <a:rPr lang="lv-LV" sz="1600" dirty="0">
                <a:solidFill>
                  <a:schemeClr val="bg1">
                    <a:lumMod val="65000"/>
                  </a:schemeClr>
                </a:solidFill>
              </a:rPr>
              <a:t>18  x 18  cm, Dana Vasiļjeva, 2015</a:t>
            </a:r>
            <a:endParaRPr lang="en-US" sz="1600" dirty="0">
              <a:solidFill>
                <a:schemeClr val="bg1">
                  <a:lumMod val="65000"/>
                </a:schemeClr>
              </a:solidFill>
            </a:endParaRPr>
          </a:p>
        </p:txBody>
      </p:sp>
      <p:sp>
        <p:nvSpPr>
          <p:cNvPr id="6" name="TextBox 5">
            <a:extLst>
              <a:ext uri="{FF2B5EF4-FFF2-40B4-BE49-F238E27FC236}">
                <a16:creationId xmlns:a16="http://schemas.microsoft.com/office/drawing/2014/main" id="{B69E7316-2C6D-63BE-04BB-3B4CFA4BA4ED}"/>
              </a:ext>
            </a:extLst>
          </p:cNvPr>
          <p:cNvSpPr txBox="1"/>
          <p:nvPr/>
        </p:nvSpPr>
        <p:spPr>
          <a:xfrm>
            <a:off x="7394049" y="5497667"/>
            <a:ext cx="3446625" cy="1077218"/>
          </a:xfrm>
          <a:prstGeom prst="rect">
            <a:avLst/>
          </a:prstGeom>
          <a:noFill/>
        </p:spPr>
        <p:txBody>
          <a:bodyPr wrap="square" rtlCol="0">
            <a:spAutoFit/>
          </a:bodyPr>
          <a:lstStyle/>
          <a:p>
            <a:pPr algn="ctr"/>
            <a:r>
              <a:rPr lang="lv-LV" sz="1600" dirty="0">
                <a:solidFill>
                  <a:schemeClr val="bg1">
                    <a:lumMod val="65000"/>
                  </a:schemeClr>
                </a:solidFill>
              </a:rPr>
              <a:t>«XXX», figurāla kompozīcija,</a:t>
            </a:r>
          </a:p>
          <a:p>
            <a:pPr algn="ctr"/>
            <a:r>
              <a:rPr lang="lv-LV" sz="1600" dirty="0">
                <a:solidFill>
                  <a:schemeClr val="bg1">
                    <a:lumMod val="65000"/>
                  </a:schemeClr>
                </a:solidFill>
              </a:rPr>
              <a:t> kartons, jaukta tehnika  </a:t>
            </a:r>
          </a:p>
          <a:p>
            <a:pPr algn="ctr"/>
            <a:r>
              <a:rPr lang="lv-LV" sz="1600" dirty="0">
                <a:solidFill>
                  <a:schemeClr val="bg1">
                    <a:lumMod val="65000"/>
                  </a:schemeClr>
                </a:solidFill>
              </a:rPr>
              <a:t>(akrils, vasks, ogle, zīmulis),</a:t>
            </a:r>
          </a:p>
          <a:p>
            <a:pPr algn="ctr"/>
            <a:r>
              <a:rPr lang="lv-LV" sz="1600" dirty="0">
                <a:solidFill>
                  <a:schemeClr val="bg1">
                    <a:lumMod val="65000"/>
                  </a:schemeClr>
                </a:solidFill>
              </a:rPr>
              <a:t>20 x 20 cm, Dana Vasiļjeva, 2015</a:t>
            </a:r>
            <a:endParaRPr lang="en-US" sz="1600" dirty="0">
              <a:solidFill>
                <a:schemeClr val="bg1">
                  <a:lumMod val="65000"/>
                </a:schemeClr>
              </a:solidFill>
            </a:endParaRPr>
          </a:p>
        </p:txBody>
      </p:sp>
    </p:spTree>
    <p:extLst>
      <p:ext uri="{BB962C8B-B14F-4D97-AF65-F5344CB8AC3E}">
        <p14:creationId xmlns:p14="http://schemas.microsoft.com/office/powerpoint/2010/main" val="2294143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95D89B-3148-28F2-D843-71E6F1829C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7090" y="146146"/>
            <a:ext cx="5616771" cy="5600562"/>
          </a:xfrm>
          <a:prstGeom prst="rect">
            <a:avLst/>
          </a:prstGeom>
        </p:spPr>
      </p:pic>
      <p:sp>
        <p:nvSpPr>
          <p:cNvPr id="3" name="TextBox 2">
            <a:extLst>
              <a:ext uri="{FF2B5EF4-FFF2-40B4-BE49-F238E27FC236}">
                <a16:creationId xmlns:a16="http://schemas.microsoft.com/office/drawing/2014/main" id="{BB6C6EE9-8BE1-F847-7C78-265ADB456256}"/>
              </a:ext>
            </a:extLst>
          </p:cNvPr>
          <p:cNvSpPr txBox="1"/>
          <p:nvPr/>
        </p:nvSpPr>
        <p:spPr>
          <a:xfrm>
            <a:off x="3846284" y="5746708"/>
            <a:ext cx="4076516" cy="954107"/>
          </a:xfrm>
          <a:prstGeom prst="rect">
            <a:avLst/>
          </a:prstGeom>
          <a:noFill/>
        </p:spPr>
        <p:txBody>
          <a:bodyPr wrap="square" rtlCol="0">
            <a:spAutoFit/>
          </a:bodyPr>
          <a:lstStyle/>
          <a:p>
            <a:pPr algn="ctr"/>
            <a:r>
              <a:rPr lang="lv-LV" sz="1400" dirty="0">
                <a:solidFill>
                  <a:schemeClr val="bg1">
                    <a:lumMod val="65000"/>
                  </a:schemeClr>
                </a:solidFill>
              </a:rPr>
              <a:t>« xxx »,</a:t>
            </a:r>
          </a:p>
          <a:p>
            <a:pPr algn="ctr"/>
            <a:r>
              <a:rPr lang="lv-LV" sz="1400" dirty="0">
                <a:solidFill>
                  <a:schemeClr val="bg1">
                    <a:lumMod val="65000"/>
                  </a:schemeClr>
                </a:solidFill>
              </a:rPr>
              <a:t> portrets, </a:t>
            </a:r>
          </a:p>
          <a:p>
            <a:pPr algn="ctr"/>
            <a:r>
              <a:rPr lang="lv-LV" sz="1400" dirty="0">
                <a:solidFill>
                  <a:schemeClr val="bg1">
                    <a:lumMod val="65000"/>
                  </a:schemeClr>
                </a:solidFill>
              </a:rPr>
              <a:t> audekls, akrils, </a:t>
            </a:r>
            <a:r>
              <a:rPr lang="lv-LV" sz="1400" dirty="0" err="1">
                <a:solidFill>
                  <a:schemeClr val="bg1">
                    <a:lumMod val="65000"/>
                  </a:schemeClr>
                </a:solidFill>
              </a:rPr>
              <a:t>rapidogrāfs</a:t>
            </a:r>
            <a:r>
              <a:rPr lang="lv-LV" sz="1400" dirty="0">
                <a:solidFill>
                  <a:schemeClr val="bg1">
                    <a:lumMod val="65000"/>
                  </a:schemeClr>
                </a:solidFill>
              </a:rPr>
              <a:t>, 20 x 20  cm, </a:t>
            </a:r>
          </a:p>
          <a:p>
            <a:pPr algn="ctr"/>
            <a:r>
              <a:rPr lang="lv-LV" sz="1400" dirty="0">
                <a:solidFill>
                  <a:schemeClr val="bg1">
                    <a:lumMod val="65000"/>
                  </a:schemeClr>
                </a:solidFill>
              </a:rPr>
              <a:t>Viktorija </a:t>
            </a:r>
            <a:r>
              <a:rPr lang="lv-LV" sz="1400" dirty="0" err="1">
                <a:solidFill>
                  <a:schemeClr val="bg1">
                    <a:lumMod val="65000"/>
                  </a:schemeClr>
                </a:solidFill>
              </a:rPr>
              <a:t>Grappa</a:t>
            </a:r>
            <a:r>
              <a:rPr lang="lv-LV" sz="1400" dirty="0">
                <a:solidFill>
                  <a:schemeClr val="bg1">
                    <a:lumMod val="65000"/>
                  </a:schemeClr>
                </a:solidFill>
              </a:rPr>
              <a:t>, 2023</a:t>
            </a:r>
            <a:endParaRPr lang="en-US" sz="1400" dirty="0">
              <a:solidFill>
                <a:schemeClr val="bg1">
                  <a:lumMod val="65000"/>
                </a:schemeClr>
              </a:solidFill>
            </a:endParaRPr>
          </a:p>
        </p:txBody>
      </p:sp>
    </p:spTree>
    <p:extLst>
      <p:ext uri="{BB962C8B-B14F-4D97-AF65-F5344CB8AC3E}">
        <p14:creationId xmlns:p14="http://schemas.microsoft.com/office/powerpoint/2010/main" val="2902426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A painting of a person holding a person&#10;&#10;Description automatically generated">
            <a:extLst>
              <a:ext uri="{FF2B5EF4-FFF2-40B4-BE49-F238E27FC236}">
                <a16:creationId xmlns:a16="http://schemas.microsoft.com/office/drawing/2014/main" id="{994BE993-ECAD-7957-AB68-95EABB77C7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29097" y="1516"/>
            <a:ext cx="4747441" cy="6856484"/>
          </a:xfrm>
          <a:prstGeom prst="rect">
            <a:avLst/>
          </a:prstGeom>
        </p:spPr>
      </p:pic>
      <p:sp>
        <p:nvSpPr>
          <p:cNvPr id="6" name="TextBox 5">
            <a:extLst>
              <a:ext uri="{FF2B5EF4-FFF2-40B4-BE49-F238E27FC236}">
                <a16:creationId xmlns:a16="http://schemas.microsoft.com/office/drawing/2014/main" id="{76291DE3-E6CB-B2C6-6F25-A66D2214E82B}"/>
              </a:ext>
            </a:extLst>
          </p:cNvPr>
          <p:cNvSpPr txBox="1"/>
          <p:nvPr/>
        </p:nvSpPr>
        <p:spPr>
          <a:xfrm>
            <a:off x="7964878" y="4306247"/>
            <a:ext cx="2098025" cy="1477328"/>
          </a:xfrm>
          <a:prstGeom prst="rect">
            <a:avLst/>
          </a:prstGeom>
          <a:noFill/>
        </p:spPr>
        <p:txBody>
          <a:bodyPr wrap="square" rtlCol="0">
            <a:spAutoFit/>
          </a:bodyPr>
          <a:lstStyle/>
          <a:p>
            <a:pPr algn="ctr"/>
            <a:r>
              <a:rPr lang="lv-LV" dirty="0"/>
              <a:t>«Sargeņģelis»,</a:t>
            </a:r>
          </a:p>
          <a:p>
            <a:pPr algn="ctr"/>
            <a:r>
              <a:rPr lang="lv-LV" dirty="0"/>
              <a:t>figurāla kompozīcija,</a:t>
            </a:r>
          </a:p>
          <a:p>
            <a:pPr algn="ctr"/>
            <a:r>
              <a:rPr lang="lv-LV" dirty="0"/>
              <a:t> koks, akrils, </a:t>
            </a:r>
          </a:p>
          <a:p>
            <a:pPr algn="ctr"/>
            <a:r>
              <a:rPr lang="lv-LV" dirty="0"/>
              <a:t>20 x 14 cm, </a:t>
            </a:r>
          </a:p>
          <a:p>
            <a:pPr algn="ctr"/>
            <a:r>
              <a:rPr lang="lv-LV" dirty="0" err="1"/>
              <a:t>Manuš</a:t>
            </a:r>
            <a:r>
              <a:rPr lang="lv-LV" dirty="0"/>
              <a:t>, 2019</a:t>
            </a:r>
            <a:endParaRPr lang="en-US" dirty="0"/>
          </a:p>
        </p:txBody>
      </p:sp>
      <p:pic>
        <p:nvPicPr>
          <p:cNvPr id="2" name="Picture 1" descr="A painting of a person holding a person&#10;&#10;Description automatically generated">
            <a:extLst>
              <a:ext uri="{FF2B5EF4-FFF2-40B4-BE49-F238E27FC236}">
                <a16:creationId xmlns:a16="http://schemas.microsoft.com/office/drawing/2014/main" id="{54C3654A-5A9A-7B82-E006-76087F6DD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0751" y="1456834"/>
            <a:ext cx="1806278" cy="2389951"/>
          </a:xfrm>
          <a:prstGeom prst="rect">
            <a:avLst/>
          </a:prstGeom>
        </p:spPr>
      </p:pic>
    </p:spTree>
    <p:extLst>
      <p:ext uri="{BB962C8B-B14F-4D97-AF65-F5344CB8AC3E}">
        <p14:creationId xmlns:p14="http://schemas.microsoft.com/office/powerpoint/2010/main" val="1453298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52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487814-AD0F-3506-6D8D-A7D7DAB73CDE}"/>
              </a:ext>
            </a:extLst>
          </p:cNvPr>
          <p:cNvSpPr txBox="1"/>
          <p:nvPr/>
        </p:nvSpPr>
        <p:spPr>
          <a:xfrm>
            <a:off x="2162128" y="1382865"/>
            <a:ext cx="7630510" cy="1292662"/>
          </a:xfrm>
          <a:prstGeom prst="rect">
            <a:avLst/>
          </a:prstGeom>
          <a:noFill/>
        </p:spPr>
        <p:txBody>
          <a:bodyPr wrap="square" rtlCol="0">
            <a:spAutoFit/>
          </a:bodyPr>
          <a:lstStyle/>
          <a:p>
            <a:pPr algn="ctr"/>
            <a:endParaRPr lang="lv-LV" dirty="0"/>
          </a:p>
          <a:p>
            <a:pPr algn="ctr"/>
            <a:r>
              <a:rPr lang="lv-LV" dirty="0"/>
              <a:t>GLEZNOŠANAS KRĀSU TEHNIKAS UN TEHNISKIE PAŅĒMIENI</a:t>
            </a:r>
          </a:p>
          <a:p>
            <a:pPr algn="ctr"/>
            <a:r>
              <a:rPr lang="lv-LV" dirty="0"/>
              <a:t>   </a:t>
            </a:r>
          </a:p>
          <a:p>
            <a:pPr algn="ctr"/>
            <a:r>
              <a:rPr lang="lv-LV" sz="2400" dirty="0"/>
              <a:t>EĻĻAS KRĀSAS</a:t>
            </a:r>
            <a:endParaRPr lang="en-US" sz="2400" dirty="0"/>
          </a:p>
        </p:txBody>
      </p:sp>
      <p:pic>
        <p:nvPicPr>
          <p:cNvPr id="3" name="Picture 2">
            <a:extLst>
              <a:ext uri="{FF2B5EF4-FFF2-40B4-BE49-F238E27FC236}">
                <a16:creationId xmlns:a16="http://schemas.microsoft.com/office/drawing/2014/main" id="{0ECD20FC-EA76-A3EF-DFC4-5885B2B7F4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67603" y="3549155"/>
            <a:ext cx="1991735" cy="1939158"/>
          </a:xfrm>
          <a:prstGeom prst="rect">
            <a:avLst/>
          </a:prstGeom>
        </p:spPr>
      </p:pic>
      <p:pic>
        <p:nvPicPr>
          <p:cNvPr id="4" name="Picture 3">
            <a:extLst>
              <a:ext uri="{FF2B5EF4-FFF2-40B4-BE49-F238E27FC236}">
                <a16:creationId xmlns:a16="http://schemas.microsoft.com/office/drawing/2014/main" id="{5AF68CF4-DD58-C3DB-F154-D1F5D8122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flipV="1">
            <a:off x="2392047" y="3499665"/>
            <a:ext cx="1913124" cy="2024960"/>
          </a:xfrm>
          <a:prstGeom prst="rect">
            <a:avLst/>
          </a:prstGeom>
        </p:spPr>
      </p:pic>
      <p:pic>
        <p:nvPicPr>
          <p:cNvPr id="7" name="Picture 6">
            <a:extLst>
              <a:ext uri="{FF2B5EF4-FFF2-40B4-BE49-F238E27FC236}">
                <a16:creationId xmlns:a16="http://schemas.microsoft.com/office/drawing/2014/main" id="{818C5F3E-D9B8-0B50-8E10-4A3F2196F0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9054" y="3549155"/>
            <a:ext cx="1930585" cy="1925980"/>
          </a:xfrm>
          <a:prstGeom prst="rect">
            <a:avLst/>
          </a:prstGeom>
        </p:spPr>
      </p:pic>
      <p:pic>
        <p:nvPicPr>
          <p:cNvPr id="8" name="Picture 7">
            <a:extLst>
              <a:ext uri="{FF2B5EF4-FFF2-40B4-BE49-F238E27FC236}">
                <a16:creationId xmlns:a16="http://schemas.microsoft.com/office/drawing/2014/main" id="{0827D1D6-58C9-9E75-CB1C-9E23095759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4796" y="3549155"/>
            <a:ext cx="1933369" cy="1925980"/>
          </a:xfrm>
          <a:prstGeom prst="rect">
            <a:avLst/>
          </a:prstGeom>
        </p:spPr>
      </p:pic>
      <p:pic>
        <p:nvPicPr>
          <p:cNvPr id="9" name="Picture 8">
            <a:extLst>
              <a:ext uri="{FF2B5EF4-FFF2-40B4-BE49-F238E27FC236}">
                <a16:creationId xmlns:a16="http://schemas.microsoft.com/office/drawing/2014/main" id="{99106CBC-7ECB-9957-B344-EB1FF6F49A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8697302" y="3555583"/>
            <a:ext cx="3251609" cy="1913124"/>
          </a:xfrm>
          <a:prstGeom prst="rect">
            <a:avLst/>
          </a:prstGeom>
        </p:spPr>
      </p:pic>
    </p:spTree>
    <p:extLst>
      <p:ext uri="{BB962C8B-B14F-4D97-AF65-F5344CB8AC3E}">
        <p14:creationId xmlns:p14="http://schemas.microsoft.com/office/powerpoint/2010/main" val="682901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8E905-3253-2CA0-239C-4ED5064CE6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3215" y="1592230"/>
            <a:ext cx="2108072" cy="2080516"/>
          </a:xfrm>
          <a:prstGeom prst="rect">
            <a:avLst/>
          </a:prstGeom>
        </p:spPr>
      </p:pic>
      <p:pic>
        <p:nvPicPr>
          <p:cNvPr id="4" name="Picture 3">
            <a:extLst>
              <a:ext uri="{FF2B5EF4-FFF2-40B4-BE49-F238E27FC236}">
                <a16:creationId xmlns:a16="http://schemas.microsoft.com/office/drawing/2014/main" id="{558DCD6F-990E-29D4-EEC1-412B50FC6D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9475" y="0"/>
            <a:ext cx="6935532" cy="6851552"/>
          </a:xfrm>
          <a:prstGeom prst="rect">
            <a:avLst/>
          </a:prstGeom>
        </p:spPr>
      </p:pic>
      <p:sp>
        <p:nvSpPr>
          <p:cNvPr id="5" name="TextBox 4">
            <a:extLst>
              <a:ext uri="{FF2B5EF4-FFF2-40B4-BE49-F238E27FC236}">
                <a16:creationId xmlns:a16="http://schemas.microsoft.com/office/drawing/2014/main" id="{B3DB50E3-EDAE-5ED8-B348-0B2330C66426}"/>
              </a:ext>
            </a:extLst>
          </p:cNvPr>
          <p:cNvSpPr txBox="1"/>
          <p:nvPr/>
        </p:nvSpPr>
        <p:spPr>
          <a:xfrm>
            <a:off x="8252133" y="3963914"/>
            <a:ext cx="3391828" cy="1754326"/>
          </a:xfrm>
          <a:prstGeom prst="rect">
            <a:avLst/>
          </a:prstGeom>
          <a:noFill/>
        </p:spPr>
        <p:txBody>
          <a:bodyPr wrap="square" rtlCol="0">
            <a:spAutoFit/>
          </a:bodyPr>
          <a:lstStyle/>
          <a:p>
            <a:pPr algn="ctr"/>
            <a:r>
              <a:rPr lang="lv-LV" dirty="0"/>
              <a:t>«Trauslums»,</a:t>
            </a:r>
          </a:p>
          <a:p>
            <a:pPr algn="ctr"/>
            <a:r>
              <a:rPr lang="lv-LV" dirty="0"/>
              <a:t>klusā daba,</a:t>
            </a:r>
          </a:p>
          <a:p>
            <a:pPr algn="ctr"/>
            <a:r>
              <a:rPr lang="lv-LV" dirty="0"/>
              <a:t> audekls, eļļa, </a:t>
            </a:r>
          </a:p>
          <a:p>
            <a:pPr algn="ctr"/>
            <a:r>
              <a:rPr lang="lv-LV" dirty="0"/>
              <a:t>9,5 x 9,5 cm, </a:t>
            </a:r>
          </a:p>
          <a:p>
            <a:pPr algn="ctr"/>
            <a:r>
              <a:rPr lang="lv-LV" dirty="0"/>
              <a:t>Jūlija Šilova,</a:t>
            </a:r>
          </a:p>
          <a:p>
            <a:pPr algn="ctr"/>
            <a:r>
              <a:rPr lang="lv-LV" dirty="0"/>
              <a:t>2023</a:t>
            </a:r>
            <a:endParaRPr lang="en-US" dirty="0"/>
          </a:p>
        </p:txBody>
      </p:sp>
    </p:spTree>
    <p:extLst>
      <p:ext uri="{BB962C8B-B14F-4D97-AF65-F5344CB8AC3E}">
        <p14:creationId xmlns:p14="http://schemas.microsoft.com/office/powerpoint/2010/main" val="1635400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E9933-D32F-97FF-0353-8FF2197E2F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4970" y="0"/>
            <a:ext cx="7319704" cy="6841967"/>
          </a:xfrm>
          <a:prstGeom prst="rect">
            <a:avLst/>
          </a:prstGeom>
        </p:spPr>
      </p:pic>
      <p:pic>
        <p:nvPicPr>
          <p:cNvPr id="4" name="Picture 3">
            <a:extLst>
              <a:ext uri="{FF2B5EF4-FFF2-40B4-BE49-F238E27FC236}">
                <a16:creationId xmlns:a16="http://schemas.microsoft.com/office/drawing/2014/main" id="{25613A39-BDF6-78FA-772C-C659A95015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96255" y="1376026"/>
            <a:ext cx="2189155" cy="2205654"/>
          </a:xfrm>
          <a:prstGeom prst="rect">
            <a:avLst/>
          </a:prstGeom>
        </p:spPr>
      </p:pic>
      <p:sp>
        <p:nvSpPr>
          <p:cNvPr id="5" name="TextBox 4">
            <a:extLst>
              <a:ext uri="{FF2B5EF4-FFF2-40B4-BE49-F238E27FC236}">
                <a16:creationId xmlns:a16="http://schemas.microsoft.com/office/drawing/2014/main" id="{F8D5E712-01AF-B864-BC5C-842F707A4611}"/>
              </a:ext>
            </a:extLst>
          </p:cNvPr>
          <p:cNvSpPr txBox="1"/>
          <p:nvPr/>
        </p:nvSpPr>
        <p:spPr>
          <a:xfrm>
            <a:off x="8851224" y="4049496"/>
            <a:ext cx="2301761" cy="1754326"/>
          </a:xfrm>
          <a:prstGeom prst="rect">
            <a:avLst/>
          </a:prstGeom>
          <a:noFill/>
        </p:spPr>
        <p:txBody>
          <a:bodyPr wrap="square" rtlCol="0">
            <a:spAutoFit/>
          </a:bodyPr>
          <a:lstStyle/>
          <a:p>
            <a:pPr algn="ctr"/>
            <a:r>
              <a:rPr lang="lv-LV" dirty="0">
                <a:solidFill>
                  <a:schemeClr val="bg1">
                    <a:lumMod val="65000"/>
                  </a:schemeClr>
                </a:solidFill>
              </a:rPr>
              <a:t>«Ogas»,</a:t>
            </a:r>
          </a:p>
          <a:p>
            <a:pPr algn="ctr"/>
            <a:r>
              <a:rPr lang="lv-LV" dirty="0">
                <a:solidFill>
                  <a:schemeClr val="bg1">
                    <a:lumMod val="65000"/>
                  </a:schemeClr>
                </a:solidFill>
              </a:rPr>
              <a:t>kompozīcija,</a:t>
            </a:r>
          </a:p>
          <a:p>
            <a:pPr algn="ctr"/>
            <a:r>
              <a:rPr lang="lv-LV" dirty="0">
                <a:solidFill>
                  <a:schemeClr val="bg1">
                    <a:lumMod val="65000"/>
                  </a:schemeClr>
                </a:solidFill>
              </a:rPr>
              <a:t> audekls, eļļa, </a:t>
            </a:r>
          </a:p>
          <a:p>
            <a:pPr algn="ctr"/>
            <a:r>
              <a:rPr lang="en-US" dirty="0">
                <a:solidFill>
                  <a:schemeClr val="bg1">
                    <a:lumMod val="65000"/>
                  </a:schemeClr>
                </a:solidFill>
              </a:rPr>
              <a:t>Ø</a:t>
            </a:r>
            <a:r>
              <a:rPr lang="lv-LV" dirty="0">
                <a:solidFill>
                  <a:schemeClr val="bg1">
                    <a:lumMod val="65000"/>
                  </a:schemeClr>
                </a:solidFill>
              </a:rPr>
              <a:t> 9 cm, </a:t>
            </a:r>
          </a:p>
          <a:p>
            <a:pPr algn="ctr"/>
            <a:r>
              <a:rPr lang="lv-LV" dirty="0">
                <a:solidFill>
                  <a:schemeClr val="bg1">
                    <a:lumMod val="65000"/>
                  </a:schemeClr>
                </a:solidFill>
              </a:rPr>
              <a:t>Jūlija Šilova,</a:t>
            </a:r>
          </a:p>
          <a:p>
            <a:pPr algn="ctr"/>
            <a:r>
              <a:rPr lang="lv-LV" dirty="0">
                <a:solidFill>
                  <a:schemeClr val="bg1">
                    <a:lumMod val="65000"/>
                  </a:schemeClr>
                </a:solidFill>
              </a:rPr>
              <a:t>2020</a:t>
            </a:r>
            <a:endParaRPr lang="en-US" dirty="0">
              <a:solidFill>
                <a:schemeClr val="bg1">
                  <a:lumMod val="65000"/>
                </a:schemeClr>
              </a:solidFill>
            </a:endParaRPr>
          </a:p>
        </p:txBody>
      </p:sp>
    </p:spTree>
    <p:extLst>
      <p:ext uri="{BB962C8B-B14F-4D97-AF65-F5344CB8AC3E}">
        <p14:creationId xmlns:p14="http://schemas.microsoft.com/office/powerpoint/2010/main" val="2972716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3D45E-820F-C067-0937-CD1F66CE4A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088732" y="1270946"/>
            <a:ext cx="2418879" cy="2511445"/>
          </a:xfrm>
          <a:prstGeom prst="rect">
            <a:avLst/>
          </a:prstGeom>
        </p:spPr>
      </p:pic>
      <p:pic>
        <p:nvPicPr>
          <p:cNvPr id="4" name="Picture 3">
            <a:extLst>
              <a:ext uri="{FF2B5EF4-FFF2-40B4-BE49-F238E27FC236}">
                <a16:creationId xmlns:a16="http://schemas.microsoft.com/office/drawing/2014/main" id="{DCC525F6-A314-4DFC-28E4-7F67EBFB77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flipV="1">
            <a:off x="1881052" y="476601"/>
            <a:ext cx="5425964" cy="5743152"/>
          </a:xfrm>
          <a:prstGeom prst="rect">
            <a:avLst/>
          </a:prstGeom>
        </p:spPr>
      </p:pic>
      <p:sp>
        <p:nvSpPr>
          <p:cNvPr id="5" name="TextBox 4">
            <a:extLst>
              <a:ext uri="{FF2B5EF4-FFF2-40B4-BE49-F238E27FC236}">
                <a16:creationId xmlns:a16="http://schemas.microsoft.com/office/drawing/2014/main" id="{5E8BCEC3-A23C-E4C2-D62E-B96928067D68}"/>
              </a:ext>
            </a:extLst>
          </p:cNvPr>
          <p:cNvSpPr txBox="1"/>
          <p:nvPr/>
        </p:nvSpPr>
        <p:spPr>
          <a:xfrm>
            <a:off x="8137282" y="4145027"/>
            <a:ext cx="2301761" cy="1754326"/>
          </a:xfrm>
          <a:prstGeom prst="rect">
            <a:avLst/>
          </a:prstGeom>
          <a:noFill/>
        </p:spPr>
        <p:txBody>
          <a:bodyPr wrap="square" rtlCol="0">
            <a:spAutoFit/>
          </a:bodyPr>
          <a:lstStyle/>
          <a:p>
            <a:pPr algn="ctr"/>
            <a:r>
              <a:rPr lang="lv-LV" dirty="0">
                <a:solidFill>
                  <a:schemeClr val="bg1">
                    <a:lumMod val="50000"/>
                  </a:schemeClr>
                </a:solidFill>
              </a:rPr>
              <a:t>«Ogas»,</a:t>
            </a:r>
          </a:p>
          <a:p>
            <a:pPr algn="ctr"/>
            <a:r>
              <a:rPr lang="lv-LV" dirty="0">
                <a:solidFill>
                  <a:schemeClr val="bg1">
                    <a:lumMod val="50000"/>
                  </a:schemeClr>
                </a:solidFill>
              </a:rPr>
              <a:t>kompozīcija,</a:t>
            </a:r>
          </a:p>
          <a:p>
            <a:pPr algn="ctr"/>
            <a:r>
              <a:rPr lang="lv-LV" dirty="0">
                <a:solidFill>
                  <a:schemeClr val="bg1">
                    <a:lumMod val="50000"/>
                  </a:schemeClr>
                </a:solidFill>
              </a:rPr>
              <a:t> audekls, eļļa, </a:t>
            </a:r>
          </a:p>
          <a:p>
            <a:pPr algn="ctr"/>
            <a:r>
              <a:rPr lang="lv-LV" dirty="0">
                <a:solidFill>
                  <a:schemeClr val="bg1">
                    <a:lumMod val="50000"/>
                  </a:schemeClr>
                </a:solidFill>
              </a:rPr>
              <a:t>13 x 13 cm, </a:t>
            </a:r>
          </a:p>
          <a:p>
            <a:pPr algn="ctr"/>
            <a:r>
              <a:rPr lang="lv-LV" dirty="0">
                <a:solidFill>
                  <a:schemeClr val="bg1">
                    <a:lumMod val="50000"/>
                  </a:schemeClr>
                </a:solidFill>
              </a:rPr>
              <a:t>Jūlija Šilova,</a:t>
            </a:r>
          </a:p>
          <a:p>
            <a:pPr algn="ctr"/>
            <a:r>
              <a:rPr lang="lv-LV" dirty="0">
                <a:solidFill>
                  <a:schemeClr val="bg1">
                    <a:lumMod val="50000"/>
                  </a:schemeClr>
                </a:solidFill>
              </a:rPr>
              <a:t>2020</a:t>
            </a:r>
            <a:endParaRPr lang="en-US" dirty="0">
              <a:solidFill>
                <a:schemeClr val="bg1">
                  <a:lumMod val="50000"/>
                </a:schemeClr>
              </a:solidFill>
            </a:endParaRPr>
          </a:p>
        </p:txBody>
      </p:sp>
    </p:spTree>
    <p:extLst>
      <p:ext uri="{BB962C8B-B14F-4D97-AF65-F5344CB8AC3E}">
        <p14:creationId xmlns:p14="http://schemas.microsoft.com/office/powerpoint/2010/main" val="3794951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73304-93C7-4179-5901-70CD620DAC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3665" y="10618"/>
            <a:ext cx="8198069" cy="6861124"/>
          </a:xfrm>
          <a:prstGeom prst="rect">
            <a:avLst/>
          </a:prstGeom>
        </p:spPr>
      </p:pic>
      <p:pic>
        <p:nvPicPr>
          <p:cNvPr id="4" name="Picture 3">
            <a:extLst>
              <a:ext uri="{FF2B5EF4-FFF2-40B4-BE49-F238E27FC236}">
                <a16:creationId xmlns:a16="http://schemas.microsoft.com/office/drawing/2014/main" id="{5C12D47A-6E72-189F-8F99-70EBFC93A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71030" y="1892909"/>
            <a:ext cx="1857305" cy="1199853"/>
          </a:xfrm>
          <a:prstGeom prst="rect">
            <a:avLst/>
          </a:prstGeom>
        </p:spPr>
      </p:pic>
      <p:sp>
        <p:nvSpPr>
          <p:cNvPr id="5" name="TextBox 4">
            <a:extLst>
              <a:ext uri="{FF2B5EF4-FFF2-40B4-BE49-F238E27FC236}">
                <a16:creationId xmlns:a16="http://schemas.microsoft.com/office/drawing/2014/main" id="{9FA73A85-BB04-E407-A43A-1652DE81A6CC}"/>
              </a:ext>
            </a:extLst>
          </p:cNvPr>
          <p:cNvSpPr txBox="1"/>
          <p:nvPr/>
        </p:nvSpPr>
        <p:spPr>
          <a:xfrm>
            <a:off x="9094070" y="3441180"/>
            <a:ext cx="2823240" cy="1754326"/>
          </a:xfrm>
          <a:prstGeom prst="rect">
            <a:avLst/>
          </a:prstGeom>
          <a:noFill/>
        </p:spPr>
        <p:txBody>
          <a:bodyPr wrap="square" rtlCol="0">
            <a:spAutoFit/>
          </a:bodyPr>
          <a:lstStyle/>
          <a:p>
            <a:pPr algn="ctr"/>
            <a:r>
              <a:rPr lang="lv-LV" dirty="0">
                <a:solidFill>
                  <a:schemeClr val="bg1">
                    <a:lumMod val="50000"/>
                  </a:schemeClr>
                </a:solidFill>
              </a:rPr>
              <a:t>«Līdzvērtīgi»,</a:t>
            </a:r>
          </a:p>
          <a:p>
            <a:pPr algn="ctr"/>
            <a:r>
              <a:rPr lang="lv-LV" dirty="0">
                <a:solidFill>
                  <a:schemeClr val="bg1">
                    <a:lumMod val="50000"/>
                  </a:schemeClr>
                </a:solidFill>
              </a:rPr>
              <a:t>ainava,</a:t>
            </a:r>
          </a:p>
          <a:p>
            <a:pPr algn="ctr"/>
            <a:r>
              <a:rPr lang="lv-LV" dirty="0">
                <a:solidFill>
                  <a:schemeClr val="bg1">
                    <a:lumMod val="50000"/>
                  </a:schemeClr>
                </a:solidFill>
              </a:rPr>
              <a:t> kartons, eļļa, </a:t>
            </a:r>
          </a:p>
          <a:p>
            <a:pPr algn="ctr"/>
            <a:r>
              <a:rPr lang="lv-LV" dirty="0">
                <a:solidFill>
                  <a:schemeClr val="bg1">
                    <a:lumMod val="50000"/>
                  </a:schemeClr>
                </a:solidFill>
              </a:rPr>
              <a:t>10 x 15 cm, </a:t>
            </a:r>
          </a:p>
          <a:p>
            <a:pPr algn="ctr"/>
            <a:r>
              <a:rPr lang="lv-LV" dirty="0">
                <a:solidFill>
                  <a:schemeClr val="bg1">
                    <a:lumMod val="50000"/>
                  </a:schemeClr>
                </a:solidFill>
              </a:rPr>
              <a:t>Anatolijs Zelčs,</a:t>
            </a:r>
          </a:p>
          <a:p>
            <a:pPr algn="ctr"/>
            <a:r>
              <a:rPr lang="lv-LV" dirty="0">
                <a:solidFill>
                  <a:schemeClr val="bg1">
                    <a:lumMod val="50000"/>
                  </a:schemeClr>
                </a:solidFill>
              </a:rPr>
              <a:t>2015</a:t>
            </a:r>
            <a:endParaRPr lang="en-US" dirty="0">
              <a:solidFill>
                <a:schemeClr val="bg1">
                  <a:lumMod val="50000"/>
                </a:schemeClr>
              </a:solidFill>
            </a:endParaRPr>
          </a:p>
        </p:txBody>
      </p:sp>
    </p:spTree>
    <p:extLst>
      <p:ext uri="{BB962C8B-B14F-4D97-AF65-F5344CB8AC3E}">
        <p14:creationId xmlns:p14="http://schemas.microsoft.com/office/powerpoint/2010/main" val="3753570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96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AE672-A1C2-10FE-09E2-2A1EEC7B2E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9586" y="1347951"/>
            <a:ext cx="2585390" cy="2081049"/>
          </a:xfrm>
          <a:prstGeom prst="rect">
            <a:avLst/>
          </a:prstGeom>
        </p:spPr>
      </p:pic>
      <p:pic>
        <p:nvPicPr>
          <p:cNvPr id="4" name="Picture 3">
            <a:extLst>
              <a:ext uri="{FF2B5EF4-FFF2-40B4-BE49-F238E27FC236}">
                <a16:creationId xmlns:a16="http://schemas.microsoft.com/office/drawing/2014/main" id="{CAFE6410-7084-E8E4-9298-C279533830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107" y="662153"/>
            <a:ext cx="7832332" cy="5391806"/>
          </a:xfrm>
          <a:prstGeom prst="rect">
            <a:avLst/>
          </a:prstGeom>
        </p:spPr>
      </p:pic>
      <p:sp>
        <p:nvSpPr>
          <p:cNvPr id="5" name="TextBox 4">
            <a:extLst>
              <a:ext uri="{FF2B5EF4-FFF2-40B4-BE49-F238E27FC236}">
                <a16:creationId xmlns:a16="http://schemas.microsoft.com/office/drawing/2014/main" id="{07C6E444-4359-45EE-D9EC-D14A19926C68}"/>
              </a:ext>
            </a:extLst>
          </p:cNvPr>
          <p:cNvSpPr txBox="1"/>
          <p:nvPr/>
        </p:nvSpPr>
        <p:spPr>
          <a:xfrm>
            <a:off x="8793690" y="3887336"/>
            <a:ext cx="2823240" cy="1754326"/>
          </a:xfrm>
          <a:prstGeom prst="rect">
            <a:avLst/>
          </a:prstGeom>
          <a:noFill/>
        </p:spPr>
        <p:txBody>
          <a:bodyPr wrap="square" rtlCol="0">
            <a:spAutoFit/>
          </a:bodyPr>
          <a:lstStyle/>
          <a:p>
            <a:pPr algn="ctr"/>
            <a:r>
              <a:rPr lang="lv-LV" dirty="0">
                <a:solidFill>
                  <a:schemeClr val="bg1">
                    <a:lumMod val="65000"/>
                  </a:schemeClr>
                </a:solidFill>
              </a:rPr>
              <a:t>« Degšanas ilgums »,</a:t>
            </a:r>
          </a:p>
          <a:p>
            <a:pPr algn="ctr"/>
            <a:r>
              <a:rPr lang="lv-LV" dirty="0">
                <a:solidFill>
                  <a:schemeClr val="bg1">
                    <a:lumMod val="65000"/>
                  </a:schemeClr>
                </a:solidFill>
              </a:rPr>
              <a:t>ainava,</a:t>
            </a:r>
          </a:p>
          <a:p>
            <a:pPr algn="ctr"/>
            <a:r>
              <a:rPr lang="lv-LV" dirty="0">
                <a:solidFill>
                  <a:schemeClr val="bg1">
                    <a:lumMod val="65000"/>
                  </a:schemeClr>
                </a:solidFill>
              </a:rPr>
              <a:t> kartons, eļļas krāsas, </a:t>
            </a:r>
          </a:p>
          <a:p>
            <a:pPr algn="ctr"/>
            <a:r>
              <a:rPr lang="lv-LV" dirty="0">
                <a:solidFill>
                  <a:schemeClr val="bg1">
                    <a:lumMod val="65000"/>
                  </a:schemeClr>
                </a:solidFill>
              </a:rPr>
              <a:t>9 x 12 cm, </a:t>
            </a:r>
          </a:p>
          <a:p>
            <a:pPr algn="ctr"/>
            <a:r>
              <a:rPr lang="lv-LV" dirty="0">
                <a:solidFill>
                  <a:schemeClr val="bg1">
                    <a:lumMod val="65000"/>
                  </a:schemeClr>
                </a:solidFill>
              </a:rPr>
              <a:t>Anatolijs Zelčs,</a:t>
            </a:r>
          </a:p>
          <a:p>
            <a:pPr algn="ctr"/>
            <a:r>
              <a:rPr lang="lv-LV" dirty="0">
                <a:solidFill>
                  <a:schemeClr val="bg1">
                    <a:lumMod val="65000"/>
                  </a:schemeClr>
                </a:solidFill>
              </a:rPr>
              <a:t>xxx</a:t>
            </a:r>
            <a:endParaRPr lang="en-US" dirty="0">
              <a:solidFill>
                <a:schemeClr val="bg1">
                  <a:lumMod val="65000"/>
                </a:schemeClr>
              </a:solidFill>
            </a:endParaRPr>
          </a:p>
        </p:txBody>
      </p:sp>
    </p:spTree>
    <p:extLst>
      <p:ext uri="{BB962C8B-B14F-4D97-AF65-F5344CB8AC3E}">
        <p14:creationId xmlns:p14="http://schemas.microsoft.com/office/powerpoint/2010/main" val="2903634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3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84B28-8276-EC1E-80BD-4B6130A308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8868" y="1116340"/>
            <a:ext cx="2778274" cy="2789745"/>
          </a:xfrm>
          <a:prstGeom prst="rect">
            <a:avLst/>
          </a:prstGeom>
        </p:spPr>
      </p:pic>
      <p:pic>
        <p:nvPicPr>
          <p:cNvPr id="4" name="Picture 3">
            <a:extLst>
              <a:ext uri="{FF2B5EF4-FFF2-40B4-BE49-F238E27FC236}">
                <a16:creationId xmlns:a16="http://schemas.microsoft.com/office/drawing/2014/main" id="{EECE2234-7B80-F76D-9632-7EBB664F8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5760" y="0"/>
            <a:ext cx="6840961" cy="6858000"/>
          </a:xfrm>
          <a:prstGeom prst="rect">
            <a:avLst/>
          </a:prstGeom>
        </p:spPr>
      </p:pic>
      <p:sp>
        <p:nvSpPr>
          <p:cNvPr id="5" name="TextBox 4">
            <a:extLst>
              <a:ext uri="{FF2B5EF4-FFF2-40B4-BE49-F238E27FC236}">
                <a16:creationId xmlns:a16="http://schemas.microsoft.com/office/drawing/2014/main" id="{A0F22B24-F391-1915-56E2-22DD987CB3EF}"/>
              </a:ext>
            </a:extLst>
          </p:cNvPr>
          <p:cNvSpPr txBox="1"/>
          <p:nvPr/>
        </p:nvSpPr>
        <p:spPr>
          <a:xfrm>
            <a:off x="8347754" y="4306247"/>
            <a:ext cx="2823240" cy="1754326"/>
          </a:xfrm>
          <a:prstGeom prst="rect">
            <a:avLst/>
          </a:prstGeom>
          <a:noFill/>
        </p:spPr>
        <p:txBody>
          <a:bodyPr wrap="square" rtlCol="0">
            <a:spAutoFit/>
          </a:bodyPr>
          <a:lstStyle/>
          <a:p>
            <a:pPr algn="ctr"/>
            <a:r>
              <a:rPr lang="lv-LV" dirty="0"/>
              <a:t>«Agrs vakars»,</a:t>
            </a:r>
          </a:p>
          <a:p>
            <a:pPr algn="ctr"/>
            <a:r>
              <a:rPr lang="lv-LV" dirty="0"/>
              <a:t>ainava,</a:t>
            </a:r>
          </a:p>
          <a:p>
            <a:pPr algn="ctr"/>
            <a:r>
              <a:rPr lang="lv-LV" dirty="0"/>
              <a:t> kartons, eļļa, </a:t>
            </a:r>
          </a:p>
          <a:p>
            <a:pPr algn="ctr"/>
            <a:r>
              <a:rPr lang="lv-LV" dirty="0"/>
              <a:t>13 x 13 cm, </a:t>
            </a:r>
          </a:p>
          <a:p>
            <a:pPr algn="ctr"/>
            <a:r>
              <a:rPr lang="lv-LV" dirty="0"/>
              <a:t>Silva </a:t>
            </a:r>
            <a:r>
              <a:rPr lang="lv-LV" dirty="0" err="1"/>
              <a:t>Linarte</a:t>
            </a:r>
            <a:r>
              <a:rPr lang="lv-LV" dirty="0"/>
              <a:t>,</a:t>
            </a:r>
          </a:p>
          <a:p>
            <a:pPr algn="ctr"/>
            <a:r>
              <a:rPr lang="lv-LV" dirty="0"/>
              <a:t>xxx</a:t>
            </a:r>
            <a:endParaRPr lang="en-US" dirty="0"/>
          </a:p>
        </p:txBody>
      </p:sp>
    </p:spTree>
    <p:extLst>
      <p:ext uri="{BB962C8B-B14F-4D97-AF65-F5344CB8AC3E}">
        <p14:creationId xmlns:p14="http://schemas.microsoft.com/office/powerpoint/2010/main" val="317857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74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4764F1-05A8-8C18-3D2D-0EFF79DB7581}"/>
              </a:ext>
            </a:extLst>
          </p:cNvPr>
          <p:cNvSpPr txBox="1"/>
          <p:nvPr/>
        </p:nvSpPr>
        <p:spPr>
          <a:xfrm>
            <a:off x="309218" y="1649741"/>
            <a:ext cx="3718336" cy="4370427"/>
          </a:xfrm>
          <a:prstGeom prst="rect">
            <a:avLst/>
          </a:prstGeom>
          <a:noFill/>
        </p:spPr>
        <p:txBody>
          <a:bodyPr wrap="square">
            <a:spAutoFit/>
          </a:bodyPr>
          <a:lstStyle/>
          <a:p>
            <a:pPr algn="ctr"/>
            <a:r>
              <a:rPr lang="en-US" sz="1600" b="1" i="0" dirty="0">
                <a:effectLst/>
                <a:latin typeface="Open Sans" panose="020B0606030504020204" pitchFamily="34" charset="0"/>
              </a:rPr>
              <a:t> </a:t>
            </a:r>
            <a:r>
              <a:rPr lang="lv-LV" i="0" dirty="0">
                <a:solidFill>
                  <a:schemeClr val="accent2">
                    <a:lumMod val="60000"/>
                    <a:lumOff val="40000"/>
                  </a:schemeClr>
                </a:solidFill>
                <a:effectLst/>
                <a:latin typeface="Calibri" panose="020F0502020204030204" pitchFamily="34" charset="0"/>
                <a:cs typeface="Calibri" panose="020F0502020204030204" pitchFamily="34" charset="0"/>
              </a:rPr>
              <a:t>Augstāko pakāpi miniatūru māksla sasniedza 13.-14. gadsimtā. </a:t>
            </a:r>
            <a:r>
              <a:rPr lang="lv-LV" sz="1600" b="0" i="0" dirty="0">
                <a:effectLst/>
                <a:latin typeface="Calibri" panose="020F0502020204030204" pitchFamily="34" charset="0"/>
                <a:cs typeface="Calibri" panose="020F0502020204030204" pitchFamily="34" charset="0"/>
              </a:rPr>
              <a:t>Šajā laikā aizvien biežāk krāšņi ilustrēja ne tikai Bībeli, dziesmu grāmatas, lūgšanu grāmatas, bet arī mācību grāmatas, kas bija nepieciešamas skolām un universitātēm.</a:t>
            </a:r>
          </a:p>
          <a:p>
            <a:pPr algn="ctr"/>
            <a:r>
              <a:rPr lang="lv-LV" sz="1600" b="0" i="0" dirty="0">
                <a:effectLst/>
                <a:latin typeface="Calibri" panose="020F0502020204030204" pitchFamily="34" charset="0"/>
                <a:cs typeface="Calibri" panose="020F0502020204030204" pitchFamily="34" charset="0"/>
              </a:rPr>
              <a:t>Popularitāti ieguva bruņinieku romāni un nelieli dzejoļu krājumi. Tie atbilstoši tika ilustrēti - miniatūru sižeti kļuva daudzveidīgāki.</a:t>
            </a:r>
          </a:p>
          <a:p>
            <a:pPr algn="ctr"/>
            <a:r>
              <a:rPr lang="lv-LV" sz="1600" b="0" i="0" dirty="0">
                <a:effectLst/>
                <a:latin typeface="Calibri" panose="020F0502020204030204" pitchFamily="34" charset="0"/>
                <a:cs typeface="Calibri" panose="020F0502020204030204" pitchFamily="34" charset="0"/>
              </a:rPr>
              <a:t>Greznais ietvars izceļ romāna varoņu figūras. Attēlots mirklis, kad </a:t>
            </a:r>
            <a:r>
              <a:rPr lang="lv-LV" sz="1600" b="0" i="0" dirty="0" err="1">
                <a:effectLst/>
                <a:latin typeface="Calibri" panose="020F0502020204030204" pitchFamily="34" charset="0"/>
                <a:cs typeface="Calibri" panose="020F0502020204030204" pitchFamily="34" charset="0"/>
              </a:rPr>
              <a:t>Tristans</a:t>
            </a:r>
            <a:r>
              <a:rPr lang="lv-LV" sz="1600" b="0" i="0" dirty="0">
                <a:effectLst/>
                <a:latin typeface="Calibri" panose="020F0502020204030204" pitchFamily="34" charset="0"/>
                <a:cs typeface="Calibri" panose="020F0502020204030204" pitchFamily="34" charset="0"/>
              </a:rPr>
              <a:t> dzer no kausa mīlestības dzērienu, kas pazudinās romāna varoņus.</a:t>
            </a:r>
          </a:p>
          <a:p>
            <a:pPr algn="ctr"/>
            <a:r>
              <a:rPr lang="lv-LV" sz="1600" b="0" i="0" dirty="0">
                <a:solidFill>
                  <a:srgbClr val="4E4E3F"/>
                </a:solidFill>
                <a:effectLst/>
                <a:latin typeface="Calibri" panose="020F0502020204030204" pitchFamily="34" charset="0"/>
                <a:cs typeface="Calibri" panose="020F0502020204030204" pitchFamily="34" charset="0"/>
              </a:rPr>
              <a:t> </a:t>
            </a:r>
          </a:p>
          <a:p>
            <a:pPr algn="l"/>
            <a:endParaRPr lang="lv-LV" b="0" i="0" dirty="0">
              <a:solidFill>
                <a:srgbClr val="4E4E3F"/>
              </a:solidFill>
              <a:effectLst/>
              <a:latin typeface="Open Sans" panose="020B0606030504020204" pitchFamily="34" charset="0"/>
            </a:endParaRPr>
          </a:p>
        </p:txBody>
      </p:sp>
      <p:pic>
        <p:nvPicPr>
          <p:cNvPr id="2050" name="Picture 2">
            <a:extLst>
              <a:ext uri="{FF2B5EF4-FFF2-40B4-BE49-F238E27FC236}">
                <a16:creationId xmlns:a16="http://schemas.microsoft.com/office/drawing/2014/main" id="{B44A3A2D-E0EC-3DB2-8DF8-5E30279977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2840" y="264658"/>
            <a:ext cx="7638660" cy="5866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81AA23-FE65-B0AE-5B43-582346B6A174}"/>
              </a:ext>
            </a:extLst>
          </p:cNvPr>
          <p:cNvSpPr txBox="1"/>
          <p:nvPr/>
        </p:nvSpPr>
        <p:spPr>
          <a:xfrm>
            <a:off x="5378424" y="6277245"/>
            <a:ext cx="7570792" cy="584775"/>
          </a:xfrm>
          <a:prstGeom prst="rect">
            <a:avLst/>
          </a:prstGeom>
          <a:noFill/>
        </p:spPr>
        <p:txBody>
          <a:bodyPr wrap="square" rtlCol="0">
            <a:spAutoFit/>
          </a:bodyPr>
          <a:lstStyle/>
          <a:p>
            <a:r>
              <a:rPr lang="lv-LV" sz="1400" i="0" dirty="0">
                <a:effectLst/>
                <a:latin typeface="Calibri" panose="020F0502020204030204" pitchFamily="34" charset="0"/>
                <a:cs typeface="Calibri" panose="020F0502020204030204" pitchFamily="34" charset="0"/>
              </a:rPr>
              <a:t>Populārā viduslaiku romāna "</a:t>
            </a:r>
            <a:r>
              <a:rPr lang="lv-LV" sz="1400" i="0" dirty="0" err="1">
                <a:effectLst/>
                <a:latin typeface="Calibri" panose="020F0502020204030204" pitchFamily="34" charset="0"/>
                <a:cs typeface="Calibri" panose="020F0502020204030204" pitchFamily="34" charset="0"/>
              </a:rPr>
              <a:t>Tristans</a:t>
            </a:r>
            <a:r>
              <a:rPr lang="lv-LV" sz="1400" i="0" dirty="0">
                <a:effectLst/>
                <a:latin typeface="Calibri" panose="020F0502020204030204" pitchFamily="34" charset="0"/>
                <a:cs typeface="Calibri" panose="020F0502020204030204" pitchFamily="34" charset="0"/>
              </a:rPr>
              <a:t> un Izolde" ilustrācija - miniatūra.</a:t>
            </a:r>
          </a:p>
          <a:p>
            <a:endParaRPr lang="en-US" dirty="0"/>
          </a:p>
        </p:txBody>
      </p:sp>
    </p:spTree>
    <p:extLst>
      <p:ext uri="{BB962C8B-B14F-4D97-AF65-F5344CB8AC3E}">
        <p14:creationId xmlns:p14="http://schemas.microsoft.com/office/powerpoint/2010/main" val="2196560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462E1-923A-85C3-5894-090A6A9EED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33199" y="943843"/>
            <a:ext cx="2977432" cy="2996410"/>
          </a:xfrm>
          <a:prstGeom prst="rect">
            <a:avLst/>
          </a:prstGeom>
        </p:spPr>
      </p:pic>
      <p:sp>
        <p:nvSpPr>
          <p:cNvPr id="5" name="TextBox 4">
            <a:extLst>
              <a:ext uri="{FF2B5EF4-FFF2-40B4-BE49-F238E27FC236}">
                <a16:creationId xmlns:a16="http://schemas.microsoft.com/office/drawing/2014/main" id="{EACC7BE0-F783-A66B-7A87-7C7B71912F8D}"/>
              </a:ext>
            </a:extLst>
          </p:cNvPr>
          <p:cNvSpPr txBox="1"/>
          <p:nvPr/>
        </p:nvSpPr>
        <p:spPr>
          <a:xfrm>
            <a:off x="8383789" y="4306247"/>
            <a:ext cx="2823240" cy="1754326"/>
          </a:xfrm>
          <a:prstGeom prst="rect">
            <a:avLst/>
          </a:prstGeom>
          <a:noFill/>
        </p:spPr>
        <p:txBody>
          <a:bodyPr wrap="square" rtlCol="0">
            <a:spAutoFit/>
          </a:bodyPr>
          <a:lstStyle/>
          <a:p>
            <a:pPr algn="ctr"/>
            <a:r>
              <a:rPr lang="lv-LV" dirty="0"/>
              <a:t>«Mazpilsēta»,</a:t>
            </a:r>
          </a:p>
          <a:p>
            <a:pPr algn="ctr"/>
            <a:r>
              <a:rPr lang="lv-LV" dirty="0"/>
              <a:t>ainava,</a:t>
            </a:r>
          </a:p>
          <a:p>
            <a:pPr algn="ctr"/>
            <a:r>
              <a:rPr lang="lv-LV" dirty="0"/>
              <a:t> kartons, eļļa, </a:t>
            </a:r>
          </a:p>
          <a:p>
            <a:pPr algn="ctr"/>
            <a:r>
              <a:rPr lang="lv-LV" dirty="0"/>
              <a:t>20 x 20 cm, </a:t>
            </a:r>
          </a:p>
          <a:p>
            <a:pPr algn="ctr"/>
            <a:r>
              <a:rPr lang="lv-LV" dirty="0"/>
              <a:t>Silva </a:t>
            </a:r>
            <a:r>
              <a:rPr lang="lv-LV" dirty="0" err="1"/>
              <a:t>Linarte</a:t>
            </a:r>
            <a:r>
              <a:rPr lang="lv-LV" dirty="0"/>
              <a:t>,</a:t>
            </a:r>
          </a:p>
          <a:p>
            <a:pPr algn="ctr"/>
            <a:r>
              <a:rPr lang="lv-LV" dirty="0"/>
              <a:t>xxx</a:t>
            </a:r>
            <a:endParaRPr lang="en-US" dirty="0"/>
          </a:p>
        </p:txBody>
      </p:sp>
      <p:pic>
        <p:nvPicPr>
          <p:cNvPr id="7" name="Picture 6">
            <a:extLst>
              <a:ext uri="{FF2B5EF4-FFF2-40B4-BE49-F238E27FC236}">
                <a16:creationId xmlns:a16="http://schemas.microsoft.com/office/drawing/2014/main" id="{29250860-583B-A9B5-F9F8-D973636EA6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4971" y="0"/>
            <a:ext cx="6977966" cy="6858000"/>
          </a:xfrm>
          <a:prstGeom prst="rect">
            <a:avLst/>
          </a:prstGeom>
        </p:spPr>
      </p:pic>
      <p:pic>
        <p:nvPicPr>
          <p:cNvPr id="8" name="Picture 7">
            <a:extLst>
              <a:ext uri="{FF2B5EF4-FFF2-40B4-BE49-F238E27FC236}">
                <a16:creationId xmlns:a16="http://schemas.microsoft.com/office/drawing/2014/main" id="{1EB2DA51-F5AB-8C13-805F-87790A5392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18377" y="1612481"/>
            <a:ext cx="1688156" cy="1659133"/>
          </a:xfrm>
          <a:prstGeom prst="rect">
            <a:avLst/>
          </a:prstGeom>
        </p:spPr>
      </p:pic>
    </p:spTree>
    <p:extLst>
      <p:ext uri="{BB962C8B-B14F-4D97-AF65-F5344CB8AC3E}">
        <p14:creationId xmlns:p14="http://schemas.microsoft.com/office/powerpoint/2010/main" val="116047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84105-605A-D00A-EFAD-CD94D58D71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35005" y="861871"/>
            <a:ext cx="2653113" cy="2643543"/>
          </a:xfrm>
          <a:prstGeom prst="rect">
            <a:avLst/>
          </a:prstGeom>
        </p:spPr>
      </p:pic>
      <p:pic>
        <p:nvPicPr>
          <p:cNvPr id="4" name="Picture 3">
            <a:extLst>
              <a:ext uri="{FF2B5EF4-FFF2-40B4-BE49-F238E27FC236}">
                <a16:creationId xmlns:a16="http://schemas.microsoft.com/office/drawing/2014/main" id="{A66EDC9D-3357-9A2D-FE8F-07536DA597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3166" y="336009"/>
            <a:ext cx="6082485" cy="6059240"/>
          </a:xfrm>
          <a:prstGeom prst="rect">
            <a:avLst/>
          </a:prstGeom>
        </p:spPr>
      </p:pic>
      <p:sp>
        <p:nvSpPr>
          <p:cNvPr id="5" name="TextBox 4">
            <a:extLst>
              <a:ext uri="{FF2B5EF4-FFF2-40B4-BE49-F238E27FC236}">
                <a16:creationId xmlns:a16="http://schemas.microsoft.com/office/drawing/2014/main" id="{84DCE481-A3EB-C172-B3B4-05496104DEDC}"/>
              </a:ext>
            </a:extLst>
          </p:cNvPr>
          <p:cNvSpPr txBox="1"/>
          <p:nvPr/>
        </p:nvSpPr>
        <p:spPr>
          <a:xfrm>
            <a:off x="7964878" y="4306247"/>
            <a:ext cx="2823240" cy="1754326"/>
          </a:xfrm>
          <a:prstGeom prst="rect">
            <a:avLst/>
          </a:prstGeom>
          <a:noFill/>
        </p:spPr>
        <p:txBody>
          <a:bodyPr wrap="square" rtlCol="0">
            <a:spAutoFit/>
          </a:bodyPr>
          <a:lstStyle/>
          <a:p>
            <a:pPr algn="ctr"/>
            <a:r>
              <a:rPr lang="lv-LV" dirty="0"/>
              <a:t>«xxx»,</a:t>
            </a:r>
          </a:p>
          <a:p>
            <a:pPr algn="ctr"/>
            <a:r>
              <a:rPr lang="lv-LV" dirty="0"/>
              <a:t>ainava,</a:t>
            </a:r>
          </a:p>
          <a:p>
            <a:pPr algn="ctr"/>
            <a:r>
              <a:rPr lang="lv-LV" dirty="0"/>
              <a:t> kartons, eļļa, </a:t>
            </a:r>
          </a:p>
          <a:p>
            <a:pPr algn="ctr"/>
            <a:r>
              <a:rPr lang="lv-LV" dirty="0"/>
              <a:t>17 x 17  cm, </a:t>
            </a:r>
          </a:p>
          <a:p>
            <a:pPr algn="ctr"/>
            <a:r>
              <a:rPr lang="lv-LV" dirty="0"/>
              <a:t>Silva </a:t>
            </a:r>
            <a:r>
              <a:rPr lang="lv-LV" dirty="0" err="1"/>
              <a:t>Linarte</a:t>
            </a:r>
            <a:r>
              <a:rPr lang="lv-LV" dirty="0"/>
              <a:t>,</a:t>
            </a:r>
          </a:p>
          <a:p>
            <a:pPr algn="ctr"/>
            <a:r>
              <a:rPr lang="lv-LV" dirty="0"/>
              <a:t>xxx</a:t>
            </a:r>
            <a:endParaRPr lang="en-US" dirty="0"/>
          </a:p>
        </p:txBody>
      </p:sp>
    </p:spTree>
    <p:extLst>
      <p:ext uri="{BB962C8B-B14F-4D97-AF65-F5344CB8AC3E}">
        <p14:creationId xmlns:p14="http://schemas.microsoft.com/office/powerpoint/2010/main" val="2328918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99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B795E-117C-961A-FA75-6347ACAB87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4386" y="1651103"/>
            <a:ext cx="1769432" cy="1987581"/>
          </a:xfrm>
          <a:prstGeom prst="rect">
            <a:avLst/>
          </a:prstGeom>
        </p:spPr>
      </p:pic>
      <p:pic>
        <p:nvPicPr>
          <p:cNvPr id="6" name="Picture 5">
            <a:extLst>
              <a:ext uri="{FF2B5EF4-FFF2-40B4-BE49-F238E27FC236}">
                <a16:creationId xmlns:a16="http://schemas.microsoft.com/office/drawing/2014/main" id="{BDCC226C-CAA7-1E97-2E84-19EC717DDC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flipV="1">
            <a:off x="10037760" y="1651103"/>
            <a:ext cx="1769432" cy="1986907"/>
          </a:xfrm>
          <a:prstGeom prst="rect">
            <a:avLst/>
          </a:prstGeom>
        </p:spPr>
      </p:pic>
      <p:sp>
        <p:nvSpPr>
          <p:cNvPr id="9" name="TextBox 8">
            <a:extLst>
              <a:ext uri="{FF2B5EF4-FFF2-40B4-BE49-F238E27FC236}">
                <a16:creationId xmlns:a16="http://schemas.microsoft.com/office/drawing/2014/main" id="{F941A765-D497-73E1-3BCB-AF1ADBF1B892}"/>
              </a:ext>
            </a:extLst>
          </p:cNvPr>
          <p:cNvSpPr txBox="1"/>
          <p:nvPr/>
        </p:nvSpPr>
        <p:spPr>
          <a:xfrm>
            <a:off x="6041214" y="4104732"/>
            <a:ext cx="6096750" cy="1754326"/>
          </a:xfrm>
          <a:prstGeom prst="rect">
            <a:avLst/>
          </a:prstGeom>
          <a:noFill/>
        </p:spPr>
        <p:txBody>
          <a:bodyPr wrap="square">
            <a:spAutoFit/>
          </a:bodyPr>
          <a:lstStyle/>
          <a:p>
            <a:pPr algn="ctr"/>
            <a:r>
              <a:rPr lang="lv-LV" dirty="0"/>
              <a:t>Triptihs «Kompozīcijas ar ziediem»,</a:t>
            </a:r>
          </a:p>
          <a:p>
            <a:pPr algn="ctr"/>
            <a:r>
              <a:rPr lang="lv-LV" dirty="0"/>
              <a:t>abstrakta kompozīcija,</a:t>
            </a:r>
          </a:p>
          <a:p>
            <a:pPr algn="ctr"/>
            <a:r>
              <a:rPr lang="lv-LV" dirty="0"/>
              <a:t> audekls, eļļa, paletes nazis, </a:t>
            </a:r>
          </a:p>
          <a:p>
            <a:pPr algn="ctr"/>
            <a:r>
              <a:rPr lang="lv-LV" dirty="0"/>
              <a:t>19 x 15 cm, </a:t>
            </a:r>
          </a:p>
          <a:p>
            <a:pPr algn="ctr"/>
            <a:r>
              <a:rPr lang="lv-LV" dirty="0"/>
              <a:t>Helēna Kuzmina - Svilāne,</a:t>
            </a:r>
          </a:p>
          <a:p>
            <a:pPr algn="ctr"/>
            <a:r>
              <a:rPr lang="lv-LV" dirty="0"/>
              <a:t>1993</a:t>
            </a:r>
            <a:endParaRPr lang="en-US" dirty="0"/>
          </a:p>
        </p:txBody>
      </p:sp>
      <p:pic>
        <p:nvPicPr>
          <p:cNvPr id="11" name="Picture 10">
            <a:extLst>
              <a:ext uri="{FF2B5EF4-FFF2-40B4-BE49-F238E27FC236}">
                <a16:creationId xmlns:a16="http://schemas.microsoft.com/office/drawing/2014/main" id="{73B7C7EF-44A2-C304-F911-0E63B7055C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74898" y="1651777"/>
            <a:ext cx="1761782" cy="1987582"/>
          </a:xfrm>
          <a:prstGeom prst="rect">
            <a:avLst/>
          </a:prstGeom>
        </p:spPr>
      </p:pic>
      <p:pic>
        <p:nvPicPr>
          <p:cNvPr id="13" name="Picture 12">
            <a:extLst>
              <a:ext uri="{FF2B5EF4-FFF2-40B4-BE49-F238E27FC236}">
                <a16:creationId xmlns:a16="http://schemas.microsoft.com/office/drawing/2014/main" id="{18662981-AE33-2D5D-EFAF-3C195F7B9D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657" y="0"/>
            <a:ext cx="5586959" cy="6856058"/>
          </a:xfrm>
          <a:prstGeom prst="rect">
            <a:avLst/>
          </a:prstGeom>
        </p:spPr>
      </p:pic>
    </p:spTree>
    <p:extLst>
      <p:ext uri="{BB962C8B-B14F-4D97-AF65-F5344CB8AC3E}">
        <p14:creationId xmlns:p14="http://schemas.microsoft.com/office/powerpoint/2010/main" val="3362089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alpha val="91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A98C9-7EC3-723C-4BC8-72507AB7F8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278543" y="1260738"/>
            <a:ext cx="7040052" cy="4142101"/>
          </a:xfrm>
          <a:prstGeom prst="rect">
            <a:avLst/>
          </a:prstGeom>
        </p:spPr>
      </p:pic>
      <p:pic>
        <p:nvPicPr>
          <p:cNvPr id="4" name="Picture 3">
            <a:extLst>
              <a:ext uri="{FF2B5EF4-FFF2-40B4-BE49-F238E27FC236}">
                <a16:creationId xmlns:a16="http://schemas.microsoft.com/office/drawing/2014/main" id="{CC665ED7-C6B2-EC2A-FB0F-301E678015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37" t="-2814"/>
          <a:stretch/>
        </p:blipFill>
        <p:spPr>
          <a:xfrm rot="10800000">
            <a:off x="8830294" y="2082368"/>
            <a:ext cx="2171511" cy="1315710"/>
          </a:xfrm>
          <a:prstGeom prst="rect">
            <a:avLst/>
          </a:prstGeom>
        </p:spPr>
      </p:pic>
      <p:sp>
        <p:nvSpPr>
          <p:cNvPr id="5" name="TextBox 4">
            <a:extLst>
              <a:ext uri="{FF2B5EF4-FFF2-40B4-BE49-F238E27FC236}">
                <a16:creationId xmlns:a16="http://schemas.microsoft.com/office/drawing/2014/main" id="{179F2897-E574-9440-70EA-C7CE0E135A48}"/>
              </a:ext>
            </a:extLst>
          </p:cNvPr>
          <p:cNvSpPr txBox="1"/>
          <p:nvPr/>
        </p:nvSpPr>
        <p:spPr>
          <a:xfrm>
            <a:off x="8407246" y="3563018"/>
            <a:ext cx="2823240" cy="1754326"/>
          </a:xfrm>
          <a:prstGeom prst="rect">
            <a:avLst/>
          </a:prstGeom>
          <a:noFill/>
        </p:spPr>
        <p:txBody>
          <a:bodyPr wrap="square" rtlCol="0">
            <a:spAutoFit/>
          </a:bodyPr>
          <a:lstStyle/>
          <a:p>
            <a:pPr algn="ctr"/>
            <a:r>
              <a:rPr lang="lv-LV" dirty="0">
                <a:solidFill>
                  <a:schemeClr val="bg1">
                    <a:lumMod val="50000"/>
                  </a:schemeClr>
                </a:solidFill>
              </a:rPr>
              <a:t>«Vējā»,</a:t>
            </a:r>
          </a:p>
          <a:p>
            <a:pPr algn="ctr"/>
            <a:r>
              <a:rPr lang="lv-LV" dirty="0">
                <a:solidFill>
                  <a:schemeClr val="bg1">
                    <a:lumMod val="50000"/>
                  </a:schemeClr>
                </a:solidFill>
              </a:rPr>
              <a:t>ainava,</a:t>
            </a:r>
          </a:p>
          <a:p>
            <a:pPr algn="ctr"/>
            <a:r>
              <a:rPr lang="lv-LV" dirty="0">
                <a:solidFill>
                  <a:schemeClr val="bg1">
                    <a:lumMod val="50000"/>
                  </a:schemeClr>
                </a:solidFill>
              </a:rPr>
              <a:t> audekls, eļļas krāsas, </a:t>
            </a:r>
          </a:p>
          <a:p>
            <a:pPr algn="ctr"/>
            <a:r>
              <a:rPr lang="lv-LV" dirty="0">
                <a:solidFill>
                  <a:schemeClr val="bg1">
                    <a:lumMod val="50000"/>
                  </a:schemeClr>
                </a:solidFill>
              </a:rPr>
              <a:t>15 x 21 cm, </a:t>
            </a:r>
          </a:p>
          <a:p>
            <a:pPr algn="ctr"/>
            <a:r>
              <a:rPr lang="lv-LV" dirty="0">
                <a:solidFill>
                  <a:schemeClr val="bg1">
                    <a:lumMod val="50000"/>
                  </a:schemeClr>
                </a:solidFill>
              </a:rPr>
              <a:t>Inga Onževa,</a:t>
            </a:r>
          </a:p>
          <a:p>
            <a:pPr algn="ctr"/>
            <a:r>
              <a:rPr lang="lv-LV" dirty="0">
                <a:solidFill>
                  <a:schemeClr val="bg1">
                    <a:lumMod val="50000"/>
                  </a:schemeClr>
                </a:solidFill>
              </a:rPr>
              <a:t>2009</a:t>
            </a:r>
            <a:endParaRPr lang="en-US" dirty="0">
              <a:solidFill>
                <a:schemeClr val="bg1">
                  <a:lumMod val="50000"/>
                </a:schemeClr>
              </a:solidFill>
            </a:endParaRPr>
          </a:p>
        </p:txBody>
      </p:sp>
    </p:spTree>
    <p:extLst>
      <p:ext uri="{BB962C8B-B14F-4D97-AF65-F5344CB8AC3E}">
        <p14:creationId xmlns:p14="http://schemas.microsoft.com/office/powerpoint/2010/main" val="3636940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7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B77AA-9E3C-FA26-3803-27CF6C3959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97078" y="1075316"/>
            <a:ext cx="1952314" cy="2667868"/>
          </a:xfrm>
          <a:prstGeom prst="rect">
            <a:avLst/>
          </a:prstGeom>
        </p:spPr>
      </p:pic>
      <p:pic>
        <p:nvPicPr>
          <p:cNvPr id="4" name="Picture 3">
            <a:extLst>
              <a:ext uri="{FF2B5EF4-FFF2-40B4-BE49-F238E27FC236}">
                <a16:creationId xmlns:a16="http://schemas.microsoft.com/office/drawing/2014/main" id="{F89092B0-0BD1-FBCA-0DF3-975CAC6F1D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2305" y="49548"/>
            <a:ext cx="4454885" cy="6809115"/>
          </a:xfrm>
          <a:prstGeom prst="rect">
            <a:avLst/>
          </a:prstGeom>
        </p:spPr>
      </p:pic>
      <p:sp>
        <p:nvSpPr>
          <p:cNvPr id="5" name="TextBox 4">
            <a:extLst>
              <a:ext uri="{FF2B5EF4-FFF2-40B4-BE49-F238E27FC236}">
                <a16:creationId xmlns:a16="http://schemas.microsoft.com/office/drawing/2014/main" id="{DE52B1CF-0AA1-90BC-B92E-700143DFE72E}"/>
              </a:ext>
            </a:extLst>
          </p:cNvPr>
          <p:cNvSpPr txBox="1"/>
          <p:nvPr/>
        </p:nvSpPr>
        <p:spPr>
          <a:xfrm>
            <a:off x="7672091" y="4306247"/>
            <a:ext cx="2823240" cy="1754326"/>
          </a:xfrm>
          <a:prstGeom prst="rect">
            <a:avLst/>
          </a:prstGeom>
          <a:noFill/>
        </p:spPr>
        <p:txBody>
          <a:bodyPr wrap="square" rtlCol="0">
            <a:spAutoFit/>
          </a:bodyPr>
          <a:lstStyle/>
          <a:p>
            <a:pPr algn="ctr"/>
            <a:r>
              <a:rPr lang="lv-LV" dirty="0"/>
              <a:t>«Rēzekne saulrietā»,</a:t>
            </a:r>
          </a:p>
          <a:p>
            <a:pPr algn="ctr"/>
            <a:r>
              <a:rPr lang="lv-LV" dirty="0"/>
              <a:t>pilsētas ainava,</a:t>
            </a:r>
          </a:p>
          <a:p>
            <a:pPr algn="ctr"/>
            <a:r>
              <a:rPr lang="lv-LV" dirty="0"/>
              <a:t> kartons, eļļa, </a:t>
            </a:r>
          </a:p>
          <a:p>
            <a:pPr algn="ctr"/>
            <a:r>
              <a:rPr lang="lv-LV" dirty="0"/>
              <a:t>14 x 10 cm, </a:t>
            </a:r>
          </a:p>
          <a:p>
            <a:pPr algn="ctr"/>
            <a:r>
              <a:rPr lang="lv-LV" dirty="0"/>
              <a:t>V. </a:t>
            </a:r>
            <a:r>
              <a:rPr lang="lv-LV" dirty="0" err="1"/>
              <a:t>Marķelovs</a:t>
            </a:r>
            <a:r>
              <a:rPr lang="lv-LV" dirty="0"/>
              <a:t>,</a:t>
            </a:r>
          </a:p>
          <a:p>
            <a:pPr algn="ctr"/>
            <a:r>
              <a:rPr lang="lv-LV" dirty="0"/>
              <a:t>1984</a:t>
            </a:r>
            <a:endParaRPr lang="en-US" dirty="0"/>
          </a:p>
        </p:txBody>
      </p:sp>
    </p:spTree>
    <p:extLst>
      <p:ext uri="{BB962C8B-B14F-4D97-AF65-F5344CB8AC3E}">
        <p14:creationId xmlns:p14="http://schemas.microsoft.com/office/powerpoint/2010/main" val="1056534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051199-BBD5-0321-AEC3-CD32DB7F3DF2}"/>
              </a:ext>
            </a:extLst>
          </p:cNvPr>
          <p:cNvSpPr txBox="1"/>
          <p:nvPr/>
        </p:nvSpPr>
        <p:spPr>
          <a:xfrm>
            <a:off x="8633900" y="4113931"/>
            <a:ext cx="2299141" cy="1754326"/>
          </a:xfrm>
          <a:prstGeom prst="rect">
            <a:avLst/>
          </a:prstGeom>
          <a:noFill/>
        </p:spPr>
        <p:txBody>
          <a:bodyPr wrap="square" rtlCol="0">
            <a:spAutoFit/>
          </a:bodyPr>
          <a:lstStyle/>
          <a:p>
            <a:pPr algn="ctr"/>
            <a:r>
              <a:rPr lang="lv-LV" dirty="0">
                <a:solidFill>
                  <a:schemeClr val="bg1">
                    <a:lumMod val="50000"/>
                  </a:schemeClr>
                </a:solidFill>
              </a:rPr>
              <a:t>«Krāslava»,</a:t>
            </a:r>
          </a:p>
          <a:p>
            <a:pPr algn="ctr"/>
            <a:r>
              <a:rPr lang="lv-LV" dirty="0">
                <a:solidFill>
                  <a:schemeClr val="bg1">
                    <a:lumMod val="50000"/>
                  </a:schemeClr>
                </a:solidFill>
              </a:rPr>
              <a:t>ainava,</a:t>
            </a:r>
          </a:p>
          <a:p>
            <a:pPr algn="ctr"/>
            <a:r>
              <a:rPr lang="lv-LV" dirty="0">
                <a:solidFill>
                  <a:schemeClr val="bg1">
                    <a:lumMod val="50000"/>
                  </a:schemeClr>
                </a:solidFill>
              </a:rPr>
              <a:t> audekls, eļļa, </a:t>
            </a:r>
          </a:p>
          <a:p>
            <a:pPr algn="ctr"/>
            <a:r>
              <a:rPr lang="lv-LV" dirty="0">
                <a:solidFill>
                  <a:schemeClr val="bg1">
                    <a:lumMod val="50000"/>
                  </a:schemeClr>
                </a:solidFill>
              </a:rPr>
              <a:t>16 x 18 cm, </a:t>
            </a:r>
          </a:p>
          <a:p>
            <a:pPr algn="ctr"/>
            <a:r>
              <a:rPr lang="lv-LV" dirty="0">
                <a:solidFill>
                  <a:schemeClr val="bg1">
                    <a:lumMod val="50000"/>
                  </a:schemeClr>
                </a:solidFill>
              </a:rPr>
              <a:t>Agra Ritiņa,</a:t>
            </a:r>
          </a:p>
          <a:p>
            <a:pPr algn="ctr"/>
            <a:r>
              <a:rPr lang="lv-LV" dirty="0">
                <a:solidFill>
                  <a:schemeClr val="bg1">
                    <a:lumMod val="50000"/>
                  </a:schemeClr>
                </a:solidFill>
              </a:rPr>
              <a:t>2006</a:t>
            </a:r>
            <a:endParaRPr lang="en-US" dirty="0">
              <a:solidFill>
                <a:schemeClr val="bg1">
                  <a:lumMod val="50000"/>
                </a:schemeClr>
              </a:solidFill>
            </a:endParaRPr>
          </a:p>
        </p:txBody>
      </p:sp>
      <p:pic>
        <p:nvPicPr>
          <p:cNvPr id="6" name="Attēls 5" descr="Attēls, kurā ir glezna, attēla rāmis, māksla, vizuālā māksla&#10;&#10;Apraksts ģenerēts automātiski">
            <a:extLst>
              <a:ext uri="{FF2B5EF4-FFF2-40B4-BE49-F238E27FC236}">
                <a16:creationId xmlns:a16="http://schemas.microsoft.com/office/drawing/2014/main" id="{939AD0C1-824F-81AB-031C-33566AF921A6}"/>
              </a:ext>
            </a:extLst>
          </p:cNvPr>
          <p:cNvPicPr>
            <a:picLocks noChangeAspect="1"/>
          </p:cNvPicPr>
          <p:nvPr/>
        </p:nvPicPr>
        <p:blipFill rotWithShape="1">
          <a:blip r:embed="rId2">
            <a:extLst>
              <a:ext uri="{28A0092B-C50C-407E-A947-70E740481C1C}">
                <a14:useLocalDpi xmlns:a14="http://schemas.microsoft.com/office/drawing/2010/main" val="0"/>
              </a:ext>
            </a:extLst>
          </a:blip>
          <a:srcRect l="20818" t="21850" r="20469" b="20884"/>
          <a:stretch/>
        </p:blipFill>
        <p:spPr>
          <a:xfrm>
            <a:off x="1258959" y="14998"/>
            <a:ext cx="7079226" cy="6846189"/>
          </a:xfrm>
          <a:prstGeom prst="rect">
            <a:avLst/>
          </a:prstGeom>
        </p:spPr>
      </p:pic>
      <p:pic>
        <p:nvPicPr>
          <p:cNvPr id="7" name="Attēls 6" descr="Attēls, kurā ir glezna, attēla rāmis, māksla, vizuālā māksla&#10;&#10;Apraksts ģenerēts automātiski">
            <a:extLst>
              <a:ext uri="{FF2B5EF4-FFF2-40B4-BE49-F238E27FC236}">
                <a16:creationId xmlns:a16="http://schemas.microsoft.com/office/drawing/2014/main" id="{2023A7E9-065D-480F-AA59-989D5A216490}"/>
              </a:ext>
            </a:extLst>
          </p:cNvPr>
          <p:cNvPicPr>
            <a:picLocks noChangeAspect="1"/>
          </p:cNvPicPr>
          <p:nvPr/>
        </p:nvPicPr>
        <p:blipFill rotWithShape="1">
          <a:blip r:embed="rId2">
            <a:extLst>
              <a:ext uri="{28A0092B-C50C-407E-A947-70E740481C1C}">
                <a14:useLocalDpi xmlns:a14="http://schemas.microsoft.com/office/drawing/2010/main" val="0"/>
              </a:ext>
            </a:extLst>
          </a:blip>
          <a:srcRect l="2521" t="4158" r="2094" b="2652"/>
          <a:stretch/>
        </p:blipFill>
        <p:spPr>
          <a:xfrm>
            <a:off x="8704847" y="1753329"/>
            <a:ext cx="2228194" cy="2158460"/>
          </a:xfrm>
          <a:prstGeom prst="rect">
            <a:avLst/>
          </a:prstGeom>
        </p:spPr>
      </p:pic>
    </p:spTree>
    <p:extLst>
      <p:ext uri="{BB962C8B-B14F-4D97-AF65-F5344CB8AC3E}">
        <p14:creationId xmlns:p14="http://schemas.microsoft.com/office/powerpoint/2010/main" val="6698907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C0C4F-015C-65C3-8B82-1125281BF1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0616" y="0"/>
            <a:ext cx="8861298" cy="6858000"/>
          </a:xfrm>
          <a:prstGeom prst="rect">
            <a:avLst/>
          </a:prstGeom>
        </p:spPr>
      </p:pic>
      <p:pic>
        <p:nvPicPr>
          <p:cNvPr id="4" name="Picture 3">
            <a:extLst>
              <a:ext uri="{FF2B5EF4-FFF2-40B4-BE49-F238E27FC236}">
                <a16:creationId xmlns:a16="http://schemas.microsoft.com/office/drawing/2014/main" id="{77CA302A-F518-EAAF-24E2-DD95C3A470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92" t="-2800" r="-11935" b="-14398"/>
          <a:stretch/>
        </p:blipFill>
        <p:spPr>
          <a:xfrm>
            <a:off x="9310664" y="1472960"/>
            <a:ext cx="2945899" cy="2261226"/>
          </a:xfrm>
          <a:prstGeom prst="rect">
            <a:avLst/>
          </a:prstGeom>
        </p:spPr>
      </p:pic>
      <p:sp>
        <p:nvSpPr>
          <p:cNvPr id="5" name="TextBox 4">
            <a:extLst>
              <a:ext uri="{FF2B5EF4-FFF2-40B4-BE49-F238E27FC236}">
                <a16:creationId xmlns:a16="http://schemas.microsoft.com/office/drawing/2014/main" id="{3DEAA63E-63C1-5941-4F30-D53C87595BCB}"/>
              </a:ext>
            </a:extLst>
          </p:cNvPr>
          <p:cNvSpPr txBox="1"/>
          <p:nvPr/>
        </p:nvSpPr>
        <p:spPr>
          <a:xfrm>
            <a:off x="9517872" y="3792747"/>
            <a:ext cx="2301761" cy="1754326"/>
          </a:xfrm>
          <a:prstGeom prst="rect">
            <a:avLst/>
          </a:prstGeom>
          <a:noFill/>
        </p:spPr>
        <p:txBody>
          <a:bodyPr wrap="square" rtlCol="0">
            <a:spAutoFit/>
          </a:bodyPr>
          <a:lstStyle/>
          <a:p>
            <a:pPr algn="ctr"/>
            <a:r>
              <a:rPr lang="lv-LV" dirty="0"/>
              <a:t>«Rēzekne. Pavasaris.»,</a:t>
            </a:r>
          </a:p>
          <a:p>
            <a:pPr algn="ctr"/>
            <a:r>
              <a:rPr lang="lv-LV" dirty="0"/>
              <a:t>ainava,</a:t>
            </a:r>
          </a:p>
          <a:p>
            <a:pPr algn="ctr"/>
            <a:r>
              <a:rPr lang="lv-LV" dirty="0"/>
              <a:t> audekls, eļļa, </a:t>
            </a:r>
          </a:p>
          <a:p>
            <a:pPr algn="ctr"/>
            <a:r>
              <a:rPr lang="lv-LV" dirty="0"/>
              <a:t>20 x 25 cm, </a:t>
            </a:r>
          </a:p>
          <a:p>
            <a:pPr algn="ctr"/>
            <a:r>
              <a:rPr lang="lv-LV" dirty="0"/>
              <a:t>Agra Ritiņa,</a:t>
            </a:r>
          </a:p>
          <a:p>
            <a:pPr algn="ctr"/>
            <a:r>
              <a:rPr lang="lv-LV" dirty="0"/>
              <a:t>2009</a:t>
            </a:r>
            <a:endParaRPr lang="en-US" dirty="0"/>
          </a:p>
        </p:txBody>
      </p:sp>
    </p:spTree>
    <p:extLst>
      <p:ext uri="{BB962C8B-B14F-4D97-AF65-F5344CB8AC3E}">
        <p14:creationId xmlns:p14="http://schemas.microsoft.com/office/powerpoint/2010/main" val="2098717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89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76BEB-CA2E-359E-7D1D-05607388E7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6542" y="563754"/>
            <a:ext cx="5334842" cy="4293987"/>
          </a:xfrm>
          <a:prstGeom prst="rect">
            <a:avLst/>
          </a:prstGeom>
        </p:spPr>
      </p:pic>
      <p:sp>
        <p:nvSpPr>
          <p:cNvPr id="4" name="TextBox 3">
            <a:extLst>
              <a:ext uri="{FF2B5EF4-FFF2-40B4-BE49-F238E27FC236}">
                <a16:creationId xmlns:a16="http://schemas.microsoft.com/office/drawing/2014/main" id="{B06E830C-5DB9-BD2A-21DA-EE465B586918}"/>
              </a:ext>
            </a:extLst>
          </p:cNvPr>
          <p:cNvSpPr txBox="1"/>
          <p:nvPr/>
        </p:nvSpPr>
        <p:spPr>
          <a:xfrm>
            <a:off x="648233" y="4914778"/>
            <a:ext cx="4810734" cy="1477328"/>
          </a:xfrm>
          <a:prstGeom prst="rect">
            <a:avLst/>
          </a:prstGeom>
          <a:noFill/>
        </p:spPr>
        <p:txBody>
          <a:bodyPr wrap="square" rtlCol="0">
            <a:spAutoFit/>
          </a:bodyPr>
          <a:lstStyle/>
          <a:p>
            <a:pPr algn="ctr"/>
            <a:r>
              <a:rPr lang="lv-LV" dirty="0"/>
              <a:t>«Sēklas»,</a:t>
            </a:r>
          </a:p>
          <a:p>
            <a:pPr algn="ctr"/>
            <a:r>
              <a:rPr lang="lv-LV" dirty="0"/>
              <a:t>ainava,</a:t>
            </a:r>
          </a:p>
          <a:p>
            <a:pPr algn="ctr"/>
            <a:r>
              <a:rPr lang="lv-LV" dirty="0"/>
              <a:t> audekls, eļļa, 20 x 25,5 cm, </a:t>
            </a:r>
          </a:p>
          <a:p>
            <a:pPr algn="ctr"/>
            <a:r>
              <a:rPr lang="lv-LV" dirty="0"/>
              <a:t>Agra Ritiņa, </a:t>
            </a:r>
          </a:p>
          <a:p>
            <a:pPr algn="ctr"/>
            <a:r>
              <a:rPr lang="lv-LV" dirty="0"/>
              <a:t>2008</a:t>
            </a:r>
            <a:endParaRPr lang="en-US" dirty="0"/>
          </a:p>
        </p:txBody>
      </p:sp>
      <p:pic>
        <p:nvPicPr>
          <p:cNvPr id="6" name="Picture 5">
            <a:extLst>
              <a:ext uri="{FF2B5EF4-FFF2-40B4-BE49-F238E27FC236}">
                <a16:creationId xmlns:a16="http://schemas.microsoft.com/office/drawing/2014/main" id="{31564EDD-2972-4445-13D9-776A03D52F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0617" y="563754"/>
            <a:ext cx="5258930" cy="4296307"/>
          </a:xfrm>
          <a:prstGeom prst="rect">
            <a:avLst/>
          </a:prstGeom>
        </p:spPr>
      </p:pic>
      <p:sp>
        <p:nvSpPr>
          <p:cNvPr id="7" name="TextBox 6">
            <a:extLst>
              <a:ext uri="{FF2B5EF4-FFF2-40B4-BE49-F238E27FC236}">
                <a16:creationId xmlns:a16="http://schemas.microsoft.com/office/drawing/2014/main" id="{1246A1E7-0D0D-C3CA-4B55-F90FBFA198C2}"/>
              </a:ext>
            </a:extLst>
          </p:cNvPr>
          <p:cNvSpPr txBox="1"/>
          <p:nvPr/>
        </p:nvSpPr>
        <p:spPr>
          <a:xfrm>
            <a:off x="6635679" y="4940622"/>
            <a:ext cx="4810734" cy="1477328"/>
          </a:xfrm>
          <a:prstGeom prst="rect">
            <a:avLst/>
          </a:prstGeom>
          <a:noFill/>
        </p:spPr>
        <p:txBody>
          <a:bodyPr wrap="square" rtlCol="0">
            <a:spAutoFit/>
          </a:bodyPr>
          <a:lstStyle/>
          <a:p>
            <a:pPr algn="ctr"/>
            <a:r>
              <a:rPr lang="lv-LV" dirty="0">
                <a:solidFill>
                  <a:schemeClr val="bg1">
                    <a:lumMod val="65000"/>
                  </a:schemeClr>
                </a:solidFill>
              </a:rPr>
              <a:t>«Sēklas»,</a:t>
            </a:r>
          </a:p>
          <a:p>
            <a:pPr algn="ctr"/>
            <a:r>
              <a:rPr lang="lv-LV" dirty="0">
                <a:solidFill>
                  <a:schemeClr val="bg1">
                    <a:lumMod val="65000"/>
                  </a:schemeClr>
                </a:solidFill>
              </a:rPr>
              <a:t>klusā daba,</a:t>
            </a:r>
          </a:p>
          <a:p>
            <a:pPr algn="ctr"/>
            <a:r>
              <a:rPr lang="lv-LV" dirty="0">
                <a:solidFill>
                  <a:schemeClr val="bg1">
                    <a:lumMod val="65000"/>
                  </a:schemeClr>
                </a:solidFill>
              </a:rPr>
              <a:t> audekls, eļļas krāsas, 20 x 25 cm, </a:t>
            </a:r>
          </a:p>
          <a:p>
            <a:pPr algn="ctr"/>
            <a:r>
              <a:rPr lang="lv-LV" dirty="0">
                <a:solidFill>
                  <a:schemeClr val="bg1">
                    <a:lumMod val="65000"/>
                  </a:schemeClr>
                </a:solidFill>
              </a:rPr>
              <a:t>Agra Ritiņa, </a:t>
            </a:r>
          </a:p>
          <a:p>
            <a:pPr algn="ctr"/>
            <a:r>
              <a:rPr lang="lv-LV" dirty="0">
                <a:solidFill>
                  <a:schemeClr val="bg1">
                    <a:lumMod val="65000"/>
                  </a:schemeClr>
                </a:solidFill>
              </a:rPr>
              <a:t>2005</a:t>
            </a:r>
            <a:endParaRPr lang="en-US" dirty="0">
              <a:solidFill>
                <a:schemeClr val="bg1">
                  <a:lumMod val="65000"/>
                </a:schemeClr>
              </a:solidFill>
            </a:endParaRPr>
          </a:p>
        </p:txBody>
      </p:sp>
    </p:spTree>
    <p:extLst>
      <p:ext uri="{BB962C8B-B14F-4D97-AF65-F5344CB8AC3E}">
        <p14:creationId xmlns:p14="http://schemas.microsoft.com/office/powerpoint/2010/main" val="2546237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E2952-4B23-3728-A8F1-E981DF987D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674" y="648647"/>
            <a:ext cx="6163968" cy="4252185"/>
          </a:xfrm>
          <a:prstGeom prst="rect">
            <a:avLst/>
          </a:prstGeom>
        </p:spPr>
      </p:pic>
      <p:sp>
        <p:nvSpPr>
          <p:cNvPr id="4" name="TextBox 3">
            <a:extLst>
              <a:ext uri="{FF2B5EF4-FFF2-40B4-BE49-F238E27FC236}">
                <a16:creationId xmlns:a16="http://schemas.microsoft.com/office/drawing/2014/main" id="{9CDEE1B2-8D25-F152-D09A-8B8CB8C62FA8}"/>
              </a:ext>
            </a:extLst>
          </p:cNvPr>
          <p:cNvSpPr txBox="1"/>
          <p:nvPr/>
        </p:nvSpPr>
        <p:spPr>
          <a:xfrm>
            <a:off x="1485777" y="4886567"/>
            <a:ext cx="4712327" cy="1754326"/>
          </a:xfrm>
          <a:prstGeom prst="rect">
            <a:avLst/>
          </a:prstGeom>
          <a:noFill/>
        </p:spPr>
        <p:txBody>
          <a:bodyPr wrap="square" rtlCol="0">
            <a:spAutoFit/>
          </a:bodyPr>
          <a:lstStyle/>
          <a:p>
            <a:pPr algn="ctr"/>
            <a:r>
              <a:rPr lang="lv-LV" dirty="0"/>
              <a:t>«</a:t>
            </a:r>
            <a:r>
              <a:rPr lang="lv-LV" dirty="0" err="1"/>
              <a:t>Pretgaismā</a:t>
            </a:r>
            <a:r>
              <a:rPr lang="lv-LV" dirty="0"/>
              <a:t>»,</a:t>
            </a:r>
          </a:p>
          <a:p>
            <a:pPr algn="ctr"/>
            <a:r>
              <a:rPr lang="lv-LV" dirty="0"/>
              <a:t>ainava,</a:t>
            </a:r>
          </a:p>
          <a:p>
            <a:pPr algn="ctr"/>
            <a:r>
              <a:rPr lang="lv-LV" dirty="0"/>
              <a:t> koka pamatne, eļļa, grafīta zīmulis,</a:t>
            </a:r>
          </a:p>
          <a:p>
            <a:pPr algn="ctr"/>
            <a:r>
              <a:rPr lang="lv-LV" dirty="0"/>
              <a:t>12 x 18 cm, </a:t>
            </a:r>
          </a:p>
          <a:p>
            <a:pPr algn="ctr"/>
            <a:r>
              <a:rPr lang="lv-LV" dirty="0"/>
              <a:t>Agra Ritiņa,</a:t>
            </a:r>
          </a:p>
          <a:p>
            <a:pPr algn="ctr"/>
            <a:r>
              <a:rPr lang="lv-LV"/>
              <a:t>2008</a:t>
            </a:r>
            <a:endParaRPr lang="en-US" dirty="0"/>
          </a:p>
        </p:txBody>
      </p:sp>
      <p:pic>
        <p:nvPicPr>
          <p:cNvPr id="6" name="Picture 5">
            <a:extLst>
              <a:ext uri="{FF2B5EF4-FFF2-40B4-BE49-F238E27FC236}">
                <a16:creationId xmlns:a16="http://schemas.microsoft.com/office/drawing/2014/main" id="{27085294-4B64-62B3-9768-924497D851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5562" y="648646"/>
            <a:ext cx="4218570" cy="4252185"/>
          </a:xfrm>
          <a:prstGeom prst="rect">
            <a:avLst/>
          </a:prstGeom>
        </p:spPr>
      </p:pic>
      <p:sp>
        <p:nvSpPr>
          <p:cNvPr id="7" name="TextBox 6">
            <a:extLst>
              <a:ext uri="{FF2B5EF4-FFF2-40B4-BE49-F238E27FC236}">
                <a16:creationId xmlns:a16="http://schemas.microsoft.com/office/drawing/2014/main" id="{135A3C33-E6D2-4CA8-FEF4-51B25D03EE26}"/>
              </a:ext>
            </a:extLst>
          </p:cNvPr>
          <p:cNvSpPr txBox="1"/>
          <p:nvPr/>
        </p:nvSpPr>
        <p:spPr>
          <a:xfrm>
            <a:off x="7770163" y="4900832"/>
            <a:ext cx="2761207" cy="1754326"/>
          </a:xfrm>
          <a:prstGeom prst="rect">
            <a:avLst/>
          </a:prstGeom>
          <a:noFill/>
        </p:spPr>
        <p:txBody>
          <a:bodyPr wrap="square" rtlCol="0">
            <a:spAutoFit/>
          </a:bodyPr>
          <a:lstStyle/>
          <a:p>
            <a:pPr algn="ctr"/>
            <a:r>
              <a:rPr lang="lv-LV" dirty="0"/>
              <a:t>«Snieg»,</a:t>
            </a:r>
          </a:p>
          <a:p>
            <a:pPr algn="ctr"/>
            <a:r>
              <a:rPr lang="lv-LV" dirty="0"/>
              <a:t>kompozīcija,</a:t>
            </a:r>
          </a:p>
          <a:p>
            <a:pPr algn="ctr"/>
            <a:r>
              <a:rPr lang="lv-LV" dirty="0"/>
              <a:t> audekls, eļļas krāsas, laka </a:t>
            </a:r>
          </a:p>
          <a:p>
            <a:pPr algn="ctr"/>
            <a:r>
              <a:rPr lang="lv-LV" dirty="0"/>
              <a:t>20 x20 cm, </a:t>
            </a:r>
          </a:p>
          <a:p>
            <a:pPr algn="ctr"/>
            <a:r>
              <a:rPr lang="lv-LV" dirty="0"/>
              <a:t>Agra Ritiņa,</a:t>
            </a:r>
          </a:p>
          <a:p>
            <a:pPr algn="ctr"/>
            <a:r>
              <a:rPr lang="lv-LV" dirty="0"/>
              <a:t>2014</a:t>
            </a:r>
            <a:endParaRPr lang="en-US" dirty="0"/>
          </a:p>
        </p:txBody>
      </p:sp>
    </p:spTree>
    <p:extLst>
      <p:ext uri="{BB962C8B-B14F-4D97-AF65-F5344CB8AC3E}">
        <p14:creationId xmlns:p14="http://schemas.microsoft.com/office/powerpoint/2010/main" val="14036777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7BABA-E50A-0918-C00C-B5CB4D89B8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2641" y="357136"/>
            <a:ext cx="5269238" cy="6143728"/>
          </a:xfrm>
          <a:prstGeom prst="rect">
            <a:avLst/>
          </a:prstGeom>
        </p:spPr>
      </p:pic>
      <p:sp>
        <p:nvSpPr>
          <p:cNvPr id="5" name="TextBox 4">
            <a:extLst>
              <a:ext uri="{FF2B5EF4-FFF2-40B4-BE49-F238E27FC236}">
                <a16:creationId xmlns:a16="http://schemas.microsoft.com/office/drawing/2014/main" id="{67B0074F-5C1F-0F50-A383-F82D6489B6CF}"/>
              </a:ext>
            </a:extLst>
          </p:cNvPr>
          <p:cNvSpPr txBox="1"/>
          <p:nvPr/>
        </p:nvSpPr>
        <p:spPr>
          <a:xfrm>
            <a:off x="9324184" y="4283728"/>
            <a:ext cx="2301761" cy="1754326"/>
          </a:xfrm>
          <a:prstGeom prst="rect">
            <a:avLst/>
          </a:prstGeom>
          <a:noFill/>
        </p:spPr>
        <p:txBody>
          <a:bodyPr wrap="square" rtlCol="0">
            <a:spAutoFit/>
          </a:bodyPr>
          <a:lstStyle/>
          <a:p>
            <a:pPr algn="ctr"/>
            <a:r>
              <a:rPr lang="lv-LV" dirty="0"/>
              <a:t>«Egles»,</a:t>
            </a:r>
          </a:p>
          <a:p>
            <a:pPr algn="ctr"/>
            <a:r>
              <a:rPr lang="lv-LV" dirty="0"/>
              <a:t>ainava,</a:t>
            </a:r>
          </a:p>
          <a:p>
            <a:pPr algn="ctr"/>
            <a:r>
              <a:rPr lang="lv-LV" dirty="0"/>
              <a:t> kartons, eļļas krāsas, </a:t>
            </a:r>
          </a:p>
          <a:p>
            <a:pPr algn="ctr"/>
            <a:r>
              <a:rPr lang="lv-LV" dirty="0"/>
              <a:t>17/13 cm, </a:t>
            </a:r>
          </a:p>
          <a:p>
            <a:pPr algn="ctr"/>
            <a:r>
              <a:rPr lang="lv-LV" dirty="0"/>
              <a:t>Agra Ritiņa,</a:t>
            </a:r>
          </a:p>
          <a:p>
            <a:pPr algn="ctr"/>
            <a:r>
              <a:rPr lang="lv-LV" dirty="0"/>
              <a:t>2003</a:t>
            </a:r>
            <a:endParaRPr lang="en-US" dirty="0"/>
          </a:p>
        </p:txBody>
      </p:sp>
      <p:pic>
        <p:nvPicPr>
          <p:cNvPr id="7" name="Picture 6">
            <a:extLst>
              <a:ext uri="{FF2B5EF4-FFF2-40B4-BE49-F238E27FC236}">
                <a16:creationId xmlns:a16="http://schemas.microsoft.com/office/drawing/2014/main" id="{6904CA89-BA61-38A4-70FF-25818FD4FC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1401" y="385574"/>
            <a:ext cx="2633592" cy="6115290"/>
          </a:xfrm>
          <a:prstGeom prst="rect">
            <a:avLst/>
          </a:prstGeom>
        </p:spPr>
      </p:pic>
      <p:sp>
        <p:nvSpPr>
          <p:cNvPr id="8" name="TextBox 7">
            <a:extLst>
              <a:ext uri="{FF2B5EF4-FFF2-40B4-BE49-F238E27FC236}">
                <a16:creationId xmlns:a16="http://schemas.microsoft.com/office/drawing/2014/main" id="{5B978255-0B1C-D7F1-3EAD-DB3CD1749EEA}"/>
              </a:ext>
            </a:extLst>
          </p:cNvPr>
          <p:cNvSpPr txBox="1"/>
          <p:nvPr/>
        </p:nvSpPr>
        <p:spPr>
          <a:xfrm>
            <a:off x="9188301" y="823599"/>
            <a:ext cx="2802594" cy="1754326"/>
          </a:xfrm>
          <a:prstGeom prst="rect">
            <a:avLst/>
          </a:prstGeom>
          <a:noFill/>
        </p:spPr>
        <p:txBody>
          <a:bodyPr wrap="square" rtlCol="0">
            <a:spAutoFit/>
          </a:bodyPr>
          <a:lstStyle/>
          <a:p>
            <a:pPr algn="ctr"/>
            <a:r>
              <a:rPr lang="lv-LV" dirty="0"/>
              <a:t>«Ceļš starp mežu un klaju»,</a:t>
            </a:r>
          </a:p>
          <a:p>
            <a:pPr algn="ctr"/>
            <a:r>
              <a:rPr lang="lv-LV" dirty="0"/>
              <a:t>kompozīcija,</a:t>
            </a:r>
          </a:p>
          <a:p>
            <a:pPr algn="ctr"/>
            <a:r>
              <a:rPr lang="lv-LV" dirty="0"/>
              <a:t> kartons, eļļas krāsas, </a:t>
            </a:r>
          </a:p>
          <a:p>
            <a:pPr algn="ctr"/>
            <a:r>
              <a:rPr lang="lv-LV" dirty="0"/>
              <a:t>17/13 cm, </a:t>
            </a:r>
          </a:p>
          <a:p>
            <a:pPr algn="ctr"/>
            <a:r>
              <a:rPr lang="lv-LV" dirty="0"/>
              <a:t>Agra Ritiņa,</a:t>
            </a:r>
          </a:p>
          <a:p>
            <a:pPr algn="ctr"/>
            <a:r>
              <a:rPr lang="lv-LV" dirty="0"/>
              <a:t>2003</a:t>
            </a:r>
            <a:endParaRPr lang="en-US" dirty="0"/>
          </a:p>
        </p:txBody>
      </p:sp>
    </p:spTree>
    <p:extLst>
      <p:ext uri="{BB962C8B-B14F-4D97-AF65-F5344CB8AC3E}">
        <p14:creationId xmlns:p14="http://schemas.microsoft.com/office/powerpoint/2010/main" val="254141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93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CA8453-4578-AB09-0A85-2D03D5A4B8F9}"/>
              </a:ext>
            </a:extLst>
          </p:cNvPr>
          <p:cNvSpPr txBox="1"/>
          <p:nvPr/>
        </p:nvSpPr>
        <p:spPr>
          <a:xfrm>
            <a:off x="244021" y="3657687"/>
            <a:ext cx="11391387" cy="3170099"/>
          </a:xfrm>
          <a:prstGeom prst="rect">
            <a:avLst/>
          </a:prstGeom>
          <a:noFill/>
        </p:spPr>
        <p:txBody>
          <a:bodyPr wrap="square">
            <a:spAutoFit/>
          </a:bodyPr>
          <a:lstStyle/>
          <a:p>
            <a:pPr algn="ctr"/>
            <a:r>
              <a:rPr lang="en-US" sz="1600" dirty="0" err="1">
                <a:solidFill>
                  <a:schemeClr val="bg1">
                    <a:lumMod val="85000"/>
                  </a:schemeClr>
                </a:solidFill>
              </a:rPr>
              <a:t>Bestiārijs</a:t>
            </a:r>
            <a:r>
              <a:rPr lang="en-US" sz="1600" dirty="0">
                <a:solidFill>
                  <a:schemeClr val="bg1">
                    <a:lumMod val="85000"/>
                  </a:schemeClr>
                </a:solidFill>
              </a:rPr>
              <a:t> (no </a:t>
            </a:r>
            <a:r>
              <a:rPr lang="en-US" sz="1600" dirty="0" err="1">
                <a:solidFill>
                  <a:schemeClr val="bg1">
                    <a:lumMod val="85000"/>
                  </a:schemeClr>
                </a:solidFill>
              </a:rPr>
              <a:t>bestiarum</a:t>
            </a:r>
            <a:r>
              <a:rPr lang="en-US" sz="1600" dirty="0">
                <a:solidFill>
                  <a:schemeClr val="bg1">
                    <a:lumMod val="85000"/>
                  </a:schemeClr>
                </a:solidFill>
              </a:rPr>
              <a:t> </a:t>
            </a:r>
            <a:r>
              <a:rPr lang="en-US" sz="1600" dirty="0" err="1">
                <a:solidFill>
                  <a:schemeClr val="bg1">
                    <a:lumMod val="85000"/>
                  </a:schemeClr>
                </a:solidFill>
              </a:rPr>
              <a:t>vocabulum</a:t>
            </a:r>
            <a:r>
              <a:rPr lang="en-US" sz="1600" dirty="0">
                <a:solidFill>
                  <a:schemeClr val="bg1">
                    <a:lumMod val="85000"/>
                  </a:schemeClr>
                </a:solidFill>
              </a:rPr>
              <a:t>) </a:t>
            </a:r>
            <a:r>
              <a:rPr lang="en-US" sz="1600" dirty="0" err="1">
                <a:solidFill>
                  <a:schemeClr val="bg1">
                    <a:lumMod val="85000"/>
                  </a:schemeClr>
                </a:solidFill>
              </a:rPr>
              <a:t>ir</a:t>
            </a:r>
            <a:r>
              <a:rPr lang="en-US" sz="1600" dirty="0">
                <a:solidFill>
                  <a:schemeClr val="bg1">
                    <a:lumMod val="85000"/>
                  </a:schemeClr>
                </a:solidFill>
              </a:rPr>
              <a:t> </a:t>
            </a:r>
            <a:r>
              <a:rPr lang="lv-LV" sz="1600" dirty="0">
                <a:solidFill>
                  <a:schemeClr val="bg1">
                    <a:lumMod val="85000"/>
                  </a:schemeClr>
                </a:solidFill>
              </a:rPr>
              <a:t>viduslaiku </a:t>
            </a:r>
            <a:r>
              <a:rPr lang="en-US" sz="1600" dirty="0" err="1">
                <a:solidFill>
                  <a:schemeClr val="bg1">
                    <a:lumMod val="85000"/>
                  </a:schemeClr>
                </a:solidFill>
              </a:rPr>
              <a:t>zvēru</a:t>
            </a:r>
            <a:r>
              <a:rPr lang="en-US" sz="1600" dirty="0">
                <a:solidFill>
                  <a:schemeClr val="bg1">
                    <a:lumMod val="85000"/>
                  </a:schemeClr>
                </a:solidFill>
              </a:rPr>
              <a:t> </a:t>
            </a:r>
            <a:r>
              <a:rPr lang="lv-LV" sz="1600" dirty="0">
                <a:solidFill>
                  <a:schemeClr val="bg1">
                    <a:lumMod val="85000"/>
                  </a:schemeClr>
                </a:solidFill>
              </a:rPr>
              <a:t>enciklopēdija</a:t>
            </a:r>
            <a:r>
              <a:rPr lang="en-US" sz="1600" dirty="0">
                <a:solidFill>
                  <a:schemeClr val="bg1">
                    <a:lumMod val="85000"/>
                  </a:schemeClr>
                </a:solidFill>
              </a:rPr>
              <a:t>. </a:t>
            </a:r>
            <a:r>
              <a:rPr lang="en-US" sz="1400" dirty="0" err="1">
                <a:solidFill>
                  <a:schemeClr val="bg1">
                    <a:lumMod val="85000"/>
                  </a:schemeClr>
                </a:solidFill>
              </a:rPr>
              <a:t>Bestiariji</a:t>
            </a:r>
            <a:r>
              <a:rPr lang="en-US" sz="1400" dirty="0">
                <a:solidFill>
                  <a:schemeClr val="bg1">
                    <a:lumMod val="85000"/>
                  </a:schemeClr>
                </a:solidFill>
              </a:rPr>
              <a:t> </a:t>
            </a:r>
            <a:r>
              <a:rPr lang="en-US" sz="1400" dirty="0" err="1">
                <a:solidFill>
                  <a:schemeClr val="bg1">
                    <a:lumMod val="85000"/>
                  </a:schemeClr>
                </a:solidFill>
              </a:rPr>
              <a:t>radās</a:t>
            </a:r>
            <a:r>
              <a:rPr lang="en-US" sz="1400" dirty="0">
                <a:solidFill>
                  <a:schemeClr val="bg1">
                    <a:lumMod val="85000"/>
                  </a:schemeClr>
                </a:solidFill>
              </a:rPr>
              <a:t> </a:t>
            </a:r>
            <a:r>
              <a:rPr lang="en-US" sz="1400" dirty="0" err="1">
                <a:solidFill>
                  <a:schemeClr val="bg1">
                    <a:lumMod val="85000"/>
                  </a:schemeClr>
                </a:solidFill>
              </a:rPr>
              <a:t>antīkajā</a:t>
            </a:r>
            <a:r>
              <a:rPr lang="en-US" sz="1400" dirty="0">
                <a:solidFill>
                  <a:schemeClr val="bg1">
                    <a:lumMod val="85000"/>
                  </a:schemeClr>
                </a:solidFill>
              </a:rPr>
              <a:t> </a:t>
            </a:r>
            <a:r>
              <a:rPr lang="en-US" sz="1400" dirty="0" err="1">
                <a:solidFill>
                  <a:schemeClr val="bg1">
                    <a:lumMod val="85000"/>
                  </a:schemeClr>
                </a:solidFill>
              </a:rPr>
              <a:t>pasaulē</a:t>
            </a:r>
            <a:r>
              <a:rPr lang="en-US" sz="1400" dirty="0">
                <a:solidFill>
                  <a:schemeClr val="bg1">
                    <a:lumMod val="85000"/>
                  </a:schemeClr>
                </a:solidFill>
              </a:rPr>
              <a:t>, bet </a:t>
            </a:r>
            <a:r>
              <a:rPr lang="en-US" sz="1400" dirty="0" err="1">
                <a:solidFill>
                  <a:schemeClr val="bg1">
                    <a:lumMod val="85000"/>
                  </a:schemeClr>
                </a:solidFill>
              </a:rPr>
              <a:t>viduslaikos</a:t>
            </a:r>
            <a:r>
              <a:rPr lang="en-US" sz="1400" dirty="0">
                <a:solidFill>
                  <a:schemeClr val="bg1">
                    <a:lumMod val="85000"/>
                  </a:schemeClr>
                </a:solidFill>
              </a:rPr>
              <a:t> tie </a:t>
            </a:r>
            <a:r>
              <a:rPr lang="en-US" sz="1400" dirty="0" err="1">
                <a:solidFill>
                  <a:schemeClr val="bg1">
                    <a:lumMod val="85000"/>
                  </a:schemeClr>
                </a:solidFill>
              </a:rPr>
              <a:t>kļuva</a:t>
            </a:r>
            <a:r>
              <a:rPr lang="en-US" sz="1400" dirty="0">
                <a:solidFill>
                  <a:schemeClr val="bg1">
                    <a:lumMod val="85000"/>
                  </a:schemeClr>
                </a:solidFill>
              </a:rPr>
              <a:t> </a:t>
            </a:r>
            <a:r>
              <a:rPr lang="en-US" sz="1400" dirty="0" err="1">
                <a:solidFill>
                  <a:schemeClr val="bg1">
                    <a:lumMod val="85000"/>
                  </a:schemeClr>
                </a:solidFill>
              </a:rPr>
              <a:t>populāri</a:t>
            </a:r>
            <a:r>
              <a:rPr lang="en-US" sz="1400" dirty="0">
                <a:solidFill>
                  <a:schemeClr val="bg1">
                    <a:lumMod val="85000"/>
                  </a:schemeClr>
                </a:solidFill>
              </a:rPr>
              <a:t> </a:t>
            </a:r>
            <a:r>
              <a:rPr lang="en-US" sz="1400" dirty="0" err="1">
                <a:solidFill>
                  <a:schemeClr val="bg1">
                    <a:lumMod val="85000"/>
                  </a:schemeClr>
                </a:solidFill>
              </a:rPr>
              <a:t>ilustrētos</a:t>
            </a:r>
            <a:r>
              <a:rPr lang="en-US" sz="1400" dirty="0">
                <a:solidFill>
                  <a:schemeClr val="bg1">
                    <a:lumMod val="85000"/>
                  </a:schemeClr>
                </a:solidFill>
              </a:rPr>
              <a:t> </a:t>
            </a:r>
            <a:r>
              <a:rPr lang="en-US" sz="1400" dirty="0" err="1">
                <a:solidFill>
                  <a:schemeClr val="bg1">
                    <a:lumMod val="85000"/>
                  </a:schemeClr>
                </a:solidFill>
              </a:rPr>
              <a:t>sējumos</a:t>
            </a:r>
            <a:r>
              <a:rPr lang="en-US" sz="1400" dirty="0">
                <a:solidFill>
                  <a:schemeClr val="bg1">
                    <a:lumMod val="85000"/>
                  </a:schemeClr>
                </a:solidFill>
              </a:rPr>
              <a:t>, </a:t>
            </a:r>
            <a:r>
              <a:rPr lang="en-US" sz="1400" dirty="0" err="1">
                <a:solidFill>
                  <a:schemeClr val="bg1">
                    <a:lumMod val="85000"/>
                  </a:schemeClr>
                </a:solidFill>
              </a:rPr>
              <a:t>kuros</a:t>
            </a:r>
            <a:r>
              <a:rPr lang="en-US" sz="1400" dirty="0">
                <a:solidFill>
                  <a:schemeClr val="bg1">
                    <a:lumMod val="85000"/>
                  </a:schemeClr>
                </a:solidFill>
              </a:rPr>
              <a:t> </a:t>
            </a:r>
            <a:r>
              <a:rPr lang="en-US" sz="1400" dirty="0" err="1">
                <a:solidFill>
                  <a:schemeClr val="bg1">
                    <a:lumMod val="85000"/>
                  </a:schemeClr>
                </a:solidFill>
              </a:rPr>
              <a:t>aprakstīti</a:t>
            </a:r>
            <a:r>
              <a:rPr lang="en-US" sz="1400" dirty="0">
                <a:solidFill>
                  <a:schemeClr val="bg1">
                    <a:lumMod val="85000"/>
                  </a:schemeClr>
                </a:solidFill>
              </a:rPr>
              <a:t> </a:t>
            </a:r>
            <a:r>
              <a:rPr lang="en-US" sz="1400" dirty="0" err="1">
                <a:solidFill>
                  <a:schemeClr val="bg1">
                    <a:lumMod val="85000"/>
                  </a:schemeClr>
                </a:solidFill>
              </a:rPr>
              <a:t>dažādi</a:t>
            </a:r>
            <a:r>
              <a:rPr lang="en-US" sz="1400" dirty="0">
                <a:solidFill>
                  <a:schemeClr val="bg1">
                    <a:lumMod val="85000"/>
                  </a:schemeClr>
                </a:solidFill>
              </a:rPr>
              <a:t> </a:t>
            </a:r>
            <a:r>
              <a:rPr lang="en-US" sz="1400" dirty="0" err="1">
                <a:solidFill>
                  <a:schemeClr val="bg1">
                    <a:lumMod val="85000"/>
                  </a:schemeClr>
                </a:solidFill>
              </a:rPr>
              <a:t>dzīvnieki</a:t>
            </a:r>
            <a:r>
              <a:rPr lang="en-US" sz="1400" dirty="0">
                <a:solidFill>
                  <a:schemeClr val="bg1">
                    <a:lumMod val="85000"/>
                  </a:schemeClr>
                </a:solidFill>
              </a:rPr>
              <a:t> un pat </a:t>
            </a:r>
            <a:r>
              <a:rPr lang="en-US" sz="1400" dirty="0" err="1">
                <a:solidFill>
                  <a:schemeClr val="bg1">
                    <a:lumMod val="85000"/>
                  </a:schemeClr>
                </a:solidFill>
              </a:rPr>
              <a:t>ieži</a:t>
            </a:r>
            <a:r>
              <a:rPr lang="en-US" sz="1400" dirty="0">
                <a:solidFill>
                  <a:schemeClr val="bg1">
                    <a:lumMod val="85000"/>
                  </a:schemeClr>
                </a:solidFill>
              </a:rPr>
              <a:t>. </a:t>
            </a:r>
            <a:r>
              <a:rPr lang="en-US" sz="1400" dirty="0" err="1">
                <a:solidFill>
                  <a:schemeClr val="bg1">
                    <a:lumMod val="85000"/>
                  </a:schemeClr>
                </a:solidFill>
              </a:rPr>
              <a:t>Katra</a:t>
            </a:r>
            <a:r>
              <a:rPr lang="en-US" sz="1400" dirty="0">
                <a:solidFill>
                  <a:schemeClr val="bg1">
                    <a:lumMod val="85000"/>
                  </a:schemeClr>
                </a:solidFill>
              </a:rPr>
              <a:t> </a:t>
            </a:r>
            <a:r>
              <a:rPr lang="en-US" sz="1400" dirty="0" err="1">
                <a:solidFill>
                  <a:schemeClr val="bg1">
                    <a:lumMod val="85000"/>
                  </a:schemeClr>
                </a:solidFill>
              </a:rPr>
              <a:t>zvēra</a:t>
            </a:r>
            <a:r>
              <a:rPr lang="en-US" sz="1400" dirty="0">
                <a:solidFill>
                  <a:schemeClr val="bg1">
                    <a:lumMod val="85000"/>
                  </a:schemeClr>
                </a:solidFill>
              </a:rPr>
              <a:t> </a:t>
            </a:r>
            <a:r>
              <a:rPr lang="en-US" sz="1400" dirty="0" err="1">
                <a:solidFill>
                  <a:schemeClr val="bg1">
                    <a:lumMod val="85000"/>
                  </a:schemeClr>
                </a:solidFill>
              </a:rPr>
              <a:t>dabas</a:t>
            </a:r>
            <a:r>
              <a:rPr lang="en-US" sz="1400" dirty="0">
                <a:solidFill>
                  <a:schemeClr val="bg1">
                    <a:lumMod val="85000"/>
                  </a:schemeClr>
                </a:solidFill>
              </a:rPr>
              <a:t> </a:t>
            </a:r>
            <a:r>
              <a:rPr lang="en-US" sz="1400" dirty="0" err="1">
                <a:solidFill>
                  <a:schemeClr val="bg1">
                    <a:lumMod val="85000"/>
                  </a:schemeClr>
                </a:solidFill>
              </a:rPr>
              <a:t>vēsturi</a:t>
            </a:r>
            <a:r>
              <a:rPr lang="en-US" sz="1400" dirty="0">
                <a:solidFill>
                  <a:schemeClr val="bg1">
                    <a:lumMod val="85000"/>
                  </a:schemeClr>
                </a:solidFill>
              </a:rPr>
              <a:t> un </a:t>
            </a:r>
            <a:r>
              <a:rPr lang="en-US" sz="1400" dirty="0" err="1">
                <a:solidFill>
                  <a:schemeClr val="bg1">
                    <a:lumMod val="85000"/>
                  </a:schemeClr>
                </a:solidFill>
              </a:rPr>
              <a:t>ilustrāciju</a:t>
            </a:r>
            <a:r>
              <a:rPr lang="en-US" sz="1400" dirty="0">
                <a:solidFill>
                  <a:schemeClr val="bg1">
                    <a:lumMod val="85000"/>
                  </a:schemeClr>
                </a:solidFill>
              </a:rPr>
              <a:t> </a:t>
            </a:r>
            <a:r>
              <a:rPr lang="en-US" sz="1400" dirty="0" err="1">
                <a:solidFill>
                  <a:schemeClr val="bg1">
                    <a:lumMod val="85000"/>
                  </a:schemeClr>
                </a:solidFill>
              </a:rPr>
              <a:t>parasti</a:t>
            </a:r>
            <a:r>
              <a:rPr lang="en-US" sz="1400" dirty="0">
                <a:solidFill>
                  <a:schemeClr val="bg1">
                    <a:lumMod val="85000"/>
                  </a:schemeClr>
                </a:solidFill>
              </a:rPr>
              <a:t> </a:t>
            </a:r>
            <a:r>
              <a:rPr lang="en-US" sz="1400" dirty="0" err="1">
                <a:solidFill>
                  <a:schemeClr val="bg1">
                    <a:lumMod val="85000"/>
                  </a:schemeClr>
                </a:solidFill>
              </a:rPr>
              <a:t>papildināja</a:t>
            </a:r>
            <a:r>
              <a:rPr lang="en-US" sz="1400" dirty="0">
                <a:solidFill>
                  <a:schemeClr val="bg1">
                    <a:lumMod val="85000"/>
                  </a:schemeClr>
                </a:solidFill>
              </a:rPr>
              <a:t> </a:t>
            </a:r>
            <a:r>
              <a:rPr lang="en-US" sz="1400" dirty="0" err="1">
                <a:solidFill>
                  <a:schemeClr val="bg1">
                    <a:lumMod val="85000"/>
                  </a:schemeClr>
                </a:solidFill>
              </a:rPr>
              <a:t>morāla</a:t>
            </a:r>
            <a:r>
              <a:rPr lang="en-US" sz="1400" dirty="0">
                <a:solidFill>
                  <a:schemeClr val="bg1">
                    <a:lumMod val="85000"/>
                  </a:schemeClr>
                </a:solidFill>
              </a:rPr>
              <a:t> </a:t>
            </a:r>
            <a:r>
              <a:rPr lang="en-US" sz="1400" dirty="0" err="1">
                <a:solidFill>
                  <a:schemeClr val="bg1">
                    <a:lumMod val="85000"/>
                  </a:schemeClr>
                </a:solidFill>
              </a:rPr>
              <a:t>pamācība</a:t>
            </a:r>
            <a:r>
              <a:rPr lang="en-US" sz="1400" dirty="0">
                <a:solidFill>
                  <a:schemeClr val="bg1">
                    <a:lumMod val="85000"/>
                  </a:schemeClr>
                </a:solidFill>
              </a:rPr>
              <a:t>. Tas </a:t>
            </a:r>
            <a:r>
              <a:rPr lang="en-US" sz="1400" dirty="0" err="1">
                <a:solidFill>
                  <a:schemeClr val="bg1">
                    <a:lumMod val="85000"/>
                  </a:schemeClr>
                </a:solidFill>
              </a:rPr>
              <a:t>atspoguļoja</a:t>
            </a:r>
            <a:r>
              <a:rPr lang="en-US" sz="1400" dirty="0">
                <a:solidFill>
                  <a:schemeClr val="bg1">
                    <a:lumMod val="85000"/>
                  </a:schemeClr>
                </a:solidFill>
              </a:rPr>
              <a:t> </a:t>
            </a:r>
            <a:r>
              <a:rPr lang="en-US" sz="1400" dirty="0" err="1">
                <a:solidFill>
                  <a:schemeClr val="bg1">
                    <a:lumMod val="85000"/>
                  </a:schemeClr>
                </a:solidFill>
              </a:rPr>
              <a:t>ticību</a:t>
            </a:r>
            <a:r>
              <a:rPr lang="en-US" sz="1400" dirty="0">
                <a:solidFill>
                  <a:schemeClr val="bg1">
                    <a:lumMod val="85000"/>
                  </a:schemeClr>
                </a:solidFill>
              </a:rPr>
              <a:t>, ka </a:t>
            </a:r>
            <a:r>
              <a:rPr lang="en-US" sz="1400" dirty="0" err="1">
                <a:solidFill>
                  <a:schemeClr val="bg1">
                    <a:lumMod val="85000"/>
                  </a:schemeClr>
                </a:solidFill>
              </a:rPr>
              <a:t>pati</a:t>
            </a:r>
            <a:r>
              <a:rPr lang="en-US" sz="1400" dirty="0">
                <a:solidFill>
                  <a:schemeClr val="bg1">
                    <a:lumMod val="85000"/>
                  </a:schemeClr>
                </a:solidFill>
              </a:rPr>
              <a:t> </a:t>
            </a:r>
            <a:r>
              <a:rPr lang="en-US" sz="1400" dirty="0" err="1">
                <a:solidFill>
                  <a:schemeClr val="bg1">
                    <a:lumMod val="85000"/>
                  </a:schemeClr>
                </a:solidFill>
              </a:rPr>
              <a:t>pasaule</a:t>
            </a:r>
            <a:r>
              <a:rPr lang="en-US" sz="1400" dirty="0">
                <a:solidFill>
                  <a:schemeClr val="bg1">
                    <a:lumMod val="85000"/>
                  </a:schemeClr>
                </a:solidFill>
              </a:rPr>
              <a:t> </a:t>
            </a:r>
            <a:r>
              <a:rPr lang="en-US" sz="1400" dirty="0" err="1">
                <a:solidFill>
                  <a:schemeClr val="bg1">
                    <a:lumMod val="85000"/>
                  </a:schemeClr>
                </a:solidFill>
              </a:rPr>
              <a:t>ir</a:t>
            </a:r>
            <a:r>
              <a:rPr lang="en-US" sz="1400" dirty="0">
                <a:solidFill>
                  <a:schemeClr val="bg1">
                    <a:lumMod val="85000"/>
                  </a:schemeClr>
                </a:solidFill>
              </a:rPr>
              <a:t> </a:t>
            </a:r>
            <a:r>
              <a:rPr lang="en-US" sz="1400" dirty="0" err="1">
                <a:solidFill>
                  <a:schemeClr val="bg1">
                    <a:lumMod val="85000"/>
                  </a:schemeClr>
                </a:solidFill>
              </a:rPr>
              <a:t>Dieva</a:t>
            </a:r>
            <a:r>
              <a:rPr lang="en-US" sz="1400" dirty="0">
                <a:solidFill>
                  <a:schemeClr val="bg1">
                    <a:lumMod val="85000"/>
                  </a:schemeClr>
                </a:solidFill>
              </a:rPr>
              <a:t> </a:t>
            </a:r>
            <a:r>
              <a:rPr lang="en-US" sz="1400" dirty="0" err="1">
                <a:solidFill>
                  <a:schemeClr val="bg1">
                    <a:lumMod val="85000"/>
                  </a:schemeClr>
                </a:solidFill>
              </a:rPr>
              <a:t>vārds</a:t>
            </a:r>
            <a:r>
              <a:rPr lang="en-US" sz="1400" dirty="0">
                <a:solidFill>
                  <a:schemeClr val="bg1">
                    <a:lumMod val="85000"/>
                  </a:schemeClr>
                </a:solidFill>
              </a:rPr>
              <a:t> un ka </a:t>
            </a:r>
            <a:r>
              <a:rPr lang="en-US" sz="1400" dirty="0" err="1">
                <a:solidFill>
                  <a:schemeClr val="bg1">
                    <a:lumMod val="85000"/>
                  </a:schemeClr>
                </a:solidFill>
              </a:rPr>
              <a:t>katrai</a:t>
            </a:r>
            <a:r>
              <a:rPr lang="en-US" sz="1400" dirty="0">
                <a:solidFill>
                  <a:schemeClr val="bg1">
                    <a:lumMod val="85000"/>
                  </a:schemeClr>
                </a:solidFill>
              </a:rPr>
              <a:t> </a:t>
            </a:r>
            <a:r>
              <a:rPr lang="en-US" sz="1400" dirty="0" err="1">
                <a:solidFill>
                  <a:schemeClr val="bg1">
                    <a:lumMod val="85000"/>
                  </a:schemeClr>
                </a:solidFill>
              </a:rPr>
              <a:t>dzīvai</a:t>
            </a:r>
            <a:r>
              <a:rPr lang="en-US" sz="1400" dirty="0">
                <a:solidFill>
                  <a:schemeClr val="bg1">
                    <a:lumMod val="85000"/>
                  </a:schemeClr>
                </a:solidFill>
              </a:rPr>
              <a:t> </a:t>
            </a:r>
            <a:r>
              <a:rPr lang="en-US" sz="1400" dirty="0" err="1">
                <a:solidFill>
                  <a:schemeClr val="bg1">
                    <a:lumMod val="85000"/>
                  </a:schemeClr>
                </a:solidFill>
              </a:rPr>
              <a:t>būtnei</a:t>
            </a:r>
            <a:r>
              <a:rPr lang="en-US" sz="1400" dirty="0">
                <a:solidFill>
                  <a:schemeClr val="bg1">
                    <a:lumMod val="85000"/>
                  </a:schemeClr>
                </a:solidFill>
              </a:rPr>
              <a:t> </a:t>
            </a:r>
            <a:r>
              <a:rPr lang="en-US" sz="1400" dirty="0" err="1">
                <a:solidFill>
                  <a:schemeClr val="bg1">
                    <a:lumMod val="85000"/>
                  </a:schemeClr>
                </a:solidFill>
              </a:rPr>
              <a:t>ir</a:t>
            </a:r>
            <a:r>
              <a:rPr lang="en-US" sz="1400" dirty="0">
                <a:solidFill>
                  <a:schemeClr val="bg1">
                    <a:lumMod val="85000"/>
                  </a:schemeClr>
                </a:solidFill>
              </a:rPr>
              <a:t> </a:t>
            </a:r>
            <a:r>
              <a:rPr lang="en-US" sz="1400" dirty="0" err="1">
                <a:solidFill>
                  <a:schemeClr val="bg1">
                    <a:lumMod val="85000"/>
                  </a:schemeClr>
                </a:solidFill>
              </a:rPr>
              <a:t>sava</a:t>
            </a:r>
            <a:r>
              <a:rPr lang="en-US" sz="1400" dirty="0">
                <a:solidFill>
                  <a:schemeClr val="bg1">
                    <a:lumMod val="85000"/>
                  </a:schemeClr>
                </a:solidFill>
              </a:rPr>
              <a:t> </a:t>
            </a:r>
            <a:r>
              <a:rPr lang="en-US" sz="1400" dirty="0" err="1">
                <a:solidFill>
                  <a:schemeClr val="bg1">
                    <a:lumMod val="85000"/>
                  </a:schemeClr>
                </a:solidFill>
              </a:rPr>
              <a:t>īpaša</a:t>
            </a:r>
            <a:r>
              <a:rPr lang="en-US" sz="1400" dirty="0">
                <a:solidFill>
                  <a:schemeClr val="bg1">
                    <a:lumMod val="85000"/>
                  </a:schemeClr>
                </a:solidFill>
              </a:rPr>
              <a:t> </a:t>
            </a:r>
            <a:r>
              <a:rPr lang="en-US" sz="1400" dirty="0" err="1">
                <a:solidFill>
                  <a:schemeClr val="bg1">
                    <a:lumMod val="85000"/>
                  </a:schemeClr>
                </a:solidFill>
              </a:rPr>
              <a:t>nozīme</a:t>
            </a:r>
            <a:r>
              <a:rPr lang="en-US" sz="1400" dirty="0">
                <a:solidFill>
                  <a:schemeClr val="bg1">
                    <a:lumMod val="85000"/>
                  </a:schemeClr>
                </a:solidFill>
              </a:rPr>
              <a:t>. </a:t>
            </a:r>
            <a:r>
              <a:rPr lang="en-US" sz="1400" dirty="0" err="1">
                <a:solidFill>
                  <a:schemeClr val="bg1">
                    <a:lumMod val="85000"/>
                  </a:schemeClr>
                </a:solidFill>
              </a:rPr>
              <a:t>Piemēram</a:t>
            </a:r>
            <a:r>
              <a:rPr lang="en-US" sz="1400" dirty="0">
                <a:solidFill>
                  <a:schemeClr val="bg1">
                    <a:lumMod val="85000"/>
                  </a:schemeClr>
                </a:solidFill>
              </a:rPr>
              <a:t>, tika </a:t>
            </a:r>
            <a:r>
              <a:rPr lang="en-US" sz="1400" dirty="0" err="1">
                <a:solidFill>
                  <a:schemeClr val="bg1">
                    <a:lumMod val="85000"/>
                  </a:schemeClr>
                </a:solidFill>
              </a:rPr>
              <a:t>uzskatīts</a:t>
            </a:r>
            <a:r>
              <a:rPr lang="en-US" sz="1400" dirty="0">
                <a:solidFill>
                  <a:schemeClr val="bg1">
                    <a:lumMod val="85000"/>
                  </a:schemeClr>
                </a:solidFill>
              </a:rPr>
              <a:t>, ka </a:t>
            </a:r>
            <a:r>
              <a:rPr lang="en-US" sz="1400" dirty="0" err="1">
                <a:solidFill>
                  <a:schemeClr val="bg1">
                    <a:lumMod val="85000"/>
                  </a:schemeClr>
                </a:solidFill>
              </a:rPr>
              <a:t>pelikāns</a:t>
            </a:r>
            <a:r>
              <a:rPr lang="en-US" sz="1400" dirty="0">
                <a:solidFill>
                  <a:schemeClr val="bg1">
                    <a:lumMod val="85000"/>
                  </a:schemeClr>
                </a:solidFill>
              </a:rPr>
              <a:t>, kas </a:t>
            </a:r>
            <a:r>
              <a:rPr lang="en-US" sz="1400" dirty="0" err="1">
                <a:solidFill>
                  <a:schemeClr val="bg1">
                    <a:lumMod val="85000"/>
                  </a:schemeClr>
                </a:solidFill>
              </a:rPr>
              <a:t>pārplēš</a:t>
            </a:r>
            <a:r>
              <a:rPr lang="en-US" sz="1400" dirty="0">
                <a:solidFill>
                  <a:schemeClr val="bg1">
                    <a:lumMod val="85000"/>
                  </a:schemeClr>
                </a:solidFill>
              </a:rPr>
              <a:t> </a:t>
            </a:r>
            <a:r>
              <a:rPr lang="en-US" sz="1400" dirty="0" err="1">
                <a:solidFill>
                  <a:schemeClr val="bg1">
                    <a:lumMod val="85000"/>
                  </a:schemeClr>
                </a:solidFill>
              </a:rPr>
              <a:t>savu</a:t>
            </a:r>
            <a:r>
              <a:rPr lang="en-US" sz="1400" dirty="0">
                <a:solidFill>
                  <a:schemeClr val="bg1">
                    <a:lumMod val="85000"/>
                  </a:schemeClr>
                </a:solidFill>
              </a:rPr>
              <a:t> </a:t>
            </a:r>
            <a:r>
              <a:rPr lang="en-US" sz="1400" dirty="0" err="1">
                <a:solidFill>
                  <a:schemeClr val="bg1">
                    <a:lumMod val="85000"/>
                  </a:schemeClr>
                </a:solidFill>
              </a:rPr>
              <a:t>krūti</a:t>
            </a:r>
            <a:r>
              <a:rPr lang="en-US" sz="1400" dirty="0">
                <a:solidFill>
                  <a:schemeClr val="bg1">
                    <a:lumMod val="85000"/>
                  </a:schemeClr>
                </a:solidFill>
              </a:rPr>
              <a:t>, </a:t>
            </a:r>
            <a:r>
              <a:rPr lang="en-US" sz="1400" dirty="0" err="1">
                <a:solidFill>
                  <a:schemeClr val="bg1">
                    <a:lumMod val="85000"/>
                  </a:schemeClr>
                </a:solidFill>
              </a:rPr>
              <a:t>lai</a:t>
            </a:r>
            <a:r>
              <a:rPr lang="en-US" sz="1400" dirty="0">
                <a:solidFill>
                  <a:schemeClr val="bg1">
                    <a:lumMod val="85000"/>
                  </a:schemeClr>
                </a:solidFill>
              </a:rPr>
              <a:t> </a:t>
            </a:r>
            <a:r>
              <a:rPr lang="en-US" sz="1400" dirty="0" err="1">
                <a:solidFill>
                  <a:schemeClr val="bg1">
                    <a:lumMod val="85000"/>
                  </a:schemeClr>
                </a:solidFill>
              </a:rPr>
              <a:t>ar</a:t>
            </a:r>
            <a:r>
              <a:rPr lang="en-US" sz="1400" dirty="0">
                <a:solidFill>
                  <a:schemeClr val="bg1">
                    <a:lumMod val="85000"/>
                  </a:schemeClr>
                </a:solidFill>
              </a:rPr>
              <a:t> </a:t>
            </a:r>
            <a:r>
              <a:rPr lang="en-US" sz="1400" dirty="0" err="1">
                <a:solidFill>
                  <a:schemeClr val="bg1">
                    <a:lumMod val="85000"/>
                  </a:schemeClr>
                </a:solidFill>
              </a:rPr>
              <a:t>savām</a:t>
            </a:r>
            <a:r>
              <a:rPr lang="en-US" sz="1400" dirty="0">
                <a:solidFill>
                  <a:schemeClr val="bg1">
                    <a:lumMod val="85000"/>
                  </a:schemeClr>
                </a:solidFill>
              </a:rPr>
              <a:t> </a:t>
            </a:r>
            <a:r>
              <a:rPr lang="en-US" sz="1400" dirty="0" err="1">
                <a:solidFill>
                  <a:schemeClr val="bg1">
                    <a:lumMod val="85000"/>
                  </a:schemeClr>
                </a:solidFill>
              </a:rPr>
              <a:t>asinīm</a:t>
            </a:r>
            <a:r>
              <a:rPr lang="en-US" sz="1400" dirty="0">
                <a:solidFill>
                  <a:schemeClr val="bg1">
                    <a:lumMod val="85000"/>
                  </a:schemeClr>
                </a:solidFill>
              </a:rPr>
              <a:t> </a:t>
            </a:r>
            <a:r>
              <a:rPr lang="en-US" sz="1400" dirty="0" err="1">
                <a:solidFill>
                  <a:schemeClr val="bg1">
                    <a:lumMod val="85000"/>
                  </a:schemeClr>
                </a:solidFill>
              </a:rPr>
              <a:t>atdzīvinātu</a:t>
            </a:r>
            <a:r>
              <a:rPr lang="en-US" sz="1400" dirty="0">
                <a:solidFill>
                  <a:schemeClr val="bg1">
                    <a:lumMod val="85000"/>
                  </a:schemeClr>
                </a:solidFill>
              </a:rPr>
              <a:t> </a:t>
            </a:r>
            <a:r>
              <a:rPr lang="en-US" sz="1400" dirty="0" err="1">
                <a:solidFill>
                  <a:schemeClr val="bg1">
                    <a:lumMod val="85000"/>
                  </a:schemeClr>
                </a:solidFill>
              </a:rPr>
              <a:t>savus</a:t>
            </a:r>
            <a:r>
              <a:rPr lang="en-US" sz="1400" dirty="0">
                <a:solidFill>
                  <a:schemeClr val="bg1">
                    <a:lumMod val="85000"/>
                  </a:schemeClr>
                </a:solidFill>
              </a:rPr>
              <a:t> </a:t>
            </a:r>
            <a:r>
              <a:rPr lang="en-US" sz="1400" dirty="0" err="1">
                <a:solidFill>
                  <a:schemeClr val="bg1">
                    <a:lumMod val="85000"/>
                  </a:schemeClr>
                </a:solidFill>
              </a:rPr>
              <a:t>mazuļus</a:t>
            </a:r>
            <a:r>
              <a:rPr lang="en-US" sz="1400" dirty="0">
                <a:solidFill>
                  <a:schemeClr val="bg1">
                    <a:lumMod val="85000"/>
                  </a:schemeClr>
                </a:solidFill>
              </a:rPr>
              <a:t>, </a:t>
            </a:r>
            <a:r>
              <a:rPr lang="en-US" sz="1400" dirty="0" err="1">
                <a:solidFill>
                  <a:schemeClr val="bg1">
                    <a:lumMod val="85000"/>
                  </a:schemeClr>
                </a:solidFill>
              </a:rPr>
              <a:t>bija</a:t>
            </a:r>
            <a:r>
              <a:rPr lang="en-US" sz="1400" dirty="0">
                <a:solidFill>
                  <a:schemeClr val="bg1">
                    <a:lumMod val="85000"/>
                  </a:schemeClr>
                </a:solidFill>
              </a:rPr>
              <a:t> </a:t>
            </a:r>
            <a:r>
              <a:rPr lang="en-US" sz="1400" dirty="0" err="1">
                <a:solidFill>
                  <a:schemeClr val="bg1">
                    <a:lumMod val="85000"/>
                  </a:schemeClr>
                </a:solidFill>
              </a:rPr>
              <a:t>dzīvs</a:t>
            </a:r>
            <a:r>
              <a:rPr lang="en-US" sz="1400" dirty="0">
                <a:solidFill>
                  <a:schemeClr val="bg1">
                    <a:lumMod val="85000"/>
                  </a:schemeClr>
                </a:solidFill>
              </a:rPr>
              <a:t> </a:t>
            </a:r>
            <a:r>
              <a:rPr lang="en-US" sz="1400" dirty="0" err="1">
                <a:solidFill>
                  <a:schemeClr val="bg1">
                    <a:lumMod val="85000"/>
                  </a:schemeClr>
                </a:solidFill>
              </a:rPr>
              <a:t>Jēzus</a:t>
            </a:r>
            <a:r>
              <a:rPr lang="en-US" sz="1400" dirty="0">
                <a:solidFill>
                  <a:schemeClr val="bg1">
                    <a:lumMod val="85000"/>
                  </a:schemeClr>
                </a:solidFill>
              </a:rPr>
              <a:t> </a:t>
            </a:r>
            <a:r>
              <a:rPr lang="en-US" sz="1400" dirty="0" err="1">
                <a:solidFill>
                  <a:schemeClr val="bg1">
                    <a:lumMod val="85000"/>
                  </a:schemeClr>
                </a:solidFill>
              </a:rPr>
              <a:t>tēls</a:t>
            </a:r>
            <a:r>
              <a:rPr lang="en-US" sz="1400" dirty="0">
                <a:solidFill>
                  <a:schemeClr val="bg1">
                    <a:lumMod val="85000"/>
                  </a:schemeClr>
                </a:solidFill>
              </a:rPr>
              <a:t>. </a:t>
            </a:r>
            <a:r>
              <a:rPr lang="en-US" sz="1400" dirty="0" err="1">
                <a:solidFill>
                  <a:schemeClr val="bg1">
                    <a:lumMod val="85000"/>
                  </a:schemeClr>
                </a:solidFill>
              </a:rPr>
              <a:t>Tādējādi</a:t>
            </a:r>
            <a:r>
              <a:rPr lang="en-US" sz="1400" dirty="0">
                <a:solidFill>
                  <a:schemeClr val="bg1">
                    <a:lumMod val="85000"/>
                  </a:schemeClr>
                </a:solidFill>
              </a:rPr>
              <a:t> </a:t>
            </a:r>
            <a:r>
              <a:rPr lang="en-US" sz="1400" dirty="0" err="1">
                <a:solidFill>
                  <a:schemeClr val="bg1">
                    <a:lumMod val="85000"/>
                  </a:schemeClr>
                </a:solidFill>
              </a:rPr>
              <a:t>bestiārijs</a:t>
            </a:r>
            <a:r>
              <a:rPr lang="en-US" sz="1400" dirty="0">
                <a:solidFill>
                  <a:schemeClr val="bg1">
                    <a:lumMod val="85000"/>
                  </a:schemeClr>
                </a:solidFill>
              </a:rPr>
              <a:t> </a:t>
            </a:r>
            <a:r>
              <a:rPr lang="en-US" sz="1400" dirty="0" err="1">
                <a:solidFill>
                  <a:schemeClr val="bg1">
                    <a:lumMod val="85000"/>
                  </a:schemeClr>
                </a:solidFill>
              </a:rPr>
              <a:t>ir</a:t>
            </a:r>
            <a:r>
              <a:rPr lang="en-US" sz="1400" dirty="0">
                <a:solidFill>
                  <a:schemeClr val="bg1">
                    <a:lumMod val="85000"/>
                  </a:schemeClr>
                </a:solidFill>
              </a:rPr>
              <a:t> </a:t>
            </a:r>
            <a:r>
              <a:rPr lang="en-US" sz="1400" dirty="0" err="1">
                <a:solidFill>
                  <a:schemeClr val="bg1">
                    <a:lumMod val="85000"/>
                  </a:schemeClr>
                </a:solidFill>
              </a:rPr>
              <a:t>arī</a:t>
            </a:r>
            <a:r>
              <a:rPr lang="en-US" sz="1400" dirty="0">
                <a:solidFill>
                  <a:schemeClr val="bg1">
                    <a:lumMod val="85000"/>
                  </a:schemeClr>
                </a:solidFill>
              </a:rPr>
              <a:t> </a:t>
            </a:r>
            <a:r>
              <a:rPr lang="en-US" sz="1400" dirty="0" err="1">
                <a:solidFill>
                  <a:schemeClr val="bg1">
                    <a:lumMod val="85000"/>
                  </a:schemeClr>
                </a:solidFill>
              </a:rPr>
              <a:t>atsauce</a:t>
            </a:r>
            <a:r>
              <a:rPr lang="en-US" sz="1400" dirty="0">
                <a:solidFill>
                  <a:schemeClr val="bg1">
                    <a:lumMod val="85000"/>
                  </a:schemeClr>
                </a:solidFill>
              </a:rPr>
              <a:t> </a:t>
            </a:r>
            <a:r>
              <a:rPr lang="en-US" sz="1400" dirty="0" err="1">
                <a:solidFill>
                  <a:schemeClr val="bg1">
                    <a:lumMod val="85000"/>
                  </a:schemeClr>
                </a:solidFill>
              </a:rPr>
              <a:t>uz</a:t>
            </a:r>
            <a:r>
              <a:rPr lang="en-US" sz="1400" dirty="0">
                <a:solidFill>
                  <a:schemeClr val="bg1">
                    <a:lumMod val="85000"/>
                  </a:schemeClr>
                </a:solidFill>
              </a:rPr>
              <a:t> </a:t>
            </a:r>
            <a:r>
              <a:rPr lang="en-US" sz="1400" dirty="0" err="1">
                <a:solidFill>
                  <a:schemeClr val="bg1">
                    <a:lumMod val="85000"/>
                  </a:schemeClr>
                </a:solidFill>
              </a:rPr>
              <a:t>dzīvnieku</a:t>
            </a:r>
            <a:r>
              <a:rPr lang="en-US" sz="1400" dirty="0">
                <a:solidFill>
                  <a:schemeClr val="bg1">
                    <a:lumMod val="85000"/>
                  </a:schemeClr>
                </a:solidFill>
              </a:rPr>
              <a:t> </a:t>
            </a:r>
            <a:r>
              <a:rPr lang="en-US" sz="1400" dirty="0" err="1">
                <a:solidFill>
                  <a:schemeClr val="bg2">
                    <a:lumMod val="90000"/>
                  </a:schemeClr>
                </a:solidFill>
              </a:rPr>
              <a:t>simbolisko</a:t>
            </a:r>
            <a:r>
              <a:rPr lang="en-US" sz="1400" dirty="0">
                <a:solidFill>
                  <a:schemeClr val="bg2">
                    <a:lumMod val="90000"/>
                  </a:schemeClr>
                </a:solidFill>
              </a:rPr>
              <a:t> </a:t>
            </a:r>
            <a:r>
              <a:rPr lang="en-US" sz="1400" dirty="0" err="1">
                <a:solidFill>
                  <a:schemeClr val="bg2">
                    <a:lumMod val="90000"/>
                  </a:schemeClr>
                </a:solidFill>
              </a:rPr>
              <a:t>valodu</a:t>
            </a:r>
            <a:r>
              <a:rPr lang="en-US" sz="1400" dirty="0">
                <a:solidFill>
                  <a:schemeClr val="bg2">
                    <a:lumMod val="90000"/>
                  </a:schemeClr>
                </a:solidFill>
              </a:rPr>
              <a:t> </a:t>
            </a:r>
            <a:r>
              <a:rPr lang="en-US" sz="1400" dirty="0" err="1">
                <a:solidFill>
                  <a:schemeClr val="bg2">
                    <a:lumMod val="90000"/>
                  </a:schemeClr>
                </a:solidFill>
              </a:rPr>
              <a:t>Rietumu</a:t>
            </a:r>
            <a:r>
              <a:rPr lang="en-US" sz="1400" dirty="0">
                <a:solidFill>
                  <a:schemeClr val="bg2">
                    <a:lumMod val="90000"/>
                  </a:schemeClr>
                </a:solidFill>
              </a:rPr>
              <a:t> </a:t>
            </a:r>
            <a:r>
              <a:rPr lang="en-US" sz="1400" dirty="0" err="1">
                <a:solidFill>
                  <a:schemeClr val="bg2">
                    <a:lumMod val="90000"/>
                  </a:schemeClr>
                </a:solidFill>
              </a:rPr>
              <a:t>kristīgajā</a:t>
            </a:r>
            <a:r>
              <a:rPr lang="en-US" sz="1400" dirty="0">
                <a:solidFill>
                  <a:schemeClr val="bg2">
                    <a:lumMod val="90000"/>
                  </a:schemeClr>
                </a:solidFill>
              </a:rPr>
              <a:t> </a:t>
            </a:r>
            <a:r>
              <a:rPr lang="en-US" sz="1400" dirty="0" err="1">
                <a:solidFill>
                  <a:schemeClr val="bg2">
                    <a:lumMod val="90000"/>
                  </a:schemeClr>
                </a:solidFill>
              </a:rPr>
              <a:t>mākslā</a:t>
            </a:r>
            <a:r>
              <a:rPr lang="en-US" sz="1400" dirty="0">
                <a:solidFill>
                  <a:schemeClr val="bg2">
                    <a:lumMod val="90000"/>
                  </a:schemeClr>
                </a:solidFill>
              </a:rPr>
              <a:t> un </a:t>
            </a:r>
            <a:r>
              <a:rPr lang="en-US" sz="1400" dirty="0" err="1">
                <a:solidFill>
                  <a:schemeClr val="bg2">
                    <a:lumMod val="90000"/>
                  </a:schemeClr>
                </a:solidFill>
              </a:rPr>
              <a:t>literatūrā</a:t>
            </a:r>
            <a:r>
              <a:rPr lang="en-US" sz="1400" dirty="0">
                <a:solidFill>
                  <a:schemeClr val="bg2">
                    <a:lumMod val="90000"/>
                  </a:schemeClr>
                </a:solidFill>
              </a:rPr>
              <a:t>.</a:t>
            </a:r>
            <a:endParaRPr lang="lv-LV" sz="1400" dirty="0">
              <a:solidFill>
                <a:schemeClr val="bg2">
                  <a:lumMod val="90000"/>
                </a:schemeClr>
              </a:solidFill>
            </a:endParaRPr>
          </a:p>
          <a:p>
            <a:pPr algn="ctr"/>
            <a:r>
              <a:rPr lang="lv-LV" sz="1400" dirty="0">
                <a:solidFill>
                  <a:schemeClr val="bg2">
                    <a:lumMod val="90000"/>
                  </a:schemeClr>
                </a:solidFill>
              </a:rPr>
              <a:t>Liela daļa no </a:t>
            </a:r>
            <a:r>
              <a:rPr lang="lv-LV" sz="1400" dirty="0" err="1">
                <a:solidFill>
                  <a:schemeClr val="bg2">
                    <a:lumMod val="90000"/>
                  </a:schemeClr>
                </a:solidFill>
              </a:rPr>
              <a:t>bestiārijos</a:t>
            </a:r>
            <a:r>
              <a:rPr lang="lv-LV" sz="1400" dirty="0">
                <a:solidFill>
                  <a:schemeClr val="bg2">
                    <a:lumMod val="90000"/>
                  </a:schemeClr>
                </a:solidFill>
              </a:rPr>
              <a:t> ietvertā ir aizgūta no senajiem grieķiem un viņu filozofiem. Pirmais senākais </a:t>
            </a:r>
            <a:r>
              <a:rPr lang="lv-LV" sz="1400" dirty="0" err="1">
                <a:solidFill>
                  <a:schemeClr val="bg2">
                    <a:lumMod val="90000"/>
                  </a:schemeClr>
                </a:solidFill>
              </a:rPr>
              <a:t>bestiārijs</a:t>
            </a:r>
            <a:r>
              <a:rPr lang="lv-LV" sz="1400" dirty="0">
                <a:solidFill>
                  <a:schemeClr val="bg2">
                    <a:lumMod val="90000"/>
                  </a:schemeClr>
                </a:solidFill>
              </a:rPr>
              <a:t> tādā formā, kādā tas vēlāk tika popularizēts, bija anonīms. </a:t>
            </a:r>
          </a:p>
          <a:p>
            <a:pPr algn="ctr"/>
            <a:r>
              <a:rPr lang="lv-LV" sz="1400" dirty="0">
                <a:solidFill>
                  <a:schemeClr val="bg2">
                    <a:lumMod val="90000"/>
                  </a:schemeClr>
                </a:solidFill>
              </a:rPr>
              <a:t>II gadsimta grieķu sējums, ko sauca par </a:t>
            </a:r>
            <a:r>
              <a:rPr lang="lv-LV" sz="1400" dirty="0" err="1">
                <a:solidFill>
                  <a:schemeClr val="bg2">
                    <a:lumMod val="90000"/>
                  </a:schemeClr>
                </a:solidFill>
              </a:rPr>
              <a:t>Physiologus</a:t>
            </a:r>
            <a:r>
              <a:rPr lang="lv-LV" sz="1400" dirty="0">
                <a:solidFill>
                  <a:schemeClr val="bg2">
                    <a:lumMod val="90000"/>
                  </a:schemeClr>
                </a:solidFill>
              </a:rPr>
              <a:t>, kas pats par sevi </a:t>
            </a:r>
            <a:r>
              <a:rPr lang="lv-LV" sz="1600" dirty="0">
                <a:solidFill>
                  <a:schemeClr val="bg2">
                    <a:lumMod val="90000"/>
                  </a:schemeClr>
                </a:solidFill>
              </a:rPr>
              <a:t>apkopoja senās zināšanas un gudrības par dzīvniekiem</a:t>
            </a:r>
            <a:r>
              <a:rPr lang="lv-LV" sz="1400" dirty="0">
                <a:solidFill>
                  <a:schemeClr val="bg2">
                    <a:lumMod val="90000"/>
                  </a:schemeClr>
                </a:solidFill>
              </a:rPr>
              <a:t>, kas bija atrodamas tādu klasisko autoru darbos kā Aristoteļa </a:t>
            </a:r>
            <a:r>
              <a:rPr lang="lv-LV" sz="1400" dirty="0" err="1">
                <a:solidFill>
                  <a:schemeClr val="bg2">
                    <a:lumMod val="90000"/>
                  </a:schemeClr>
                </a:solidFill>
              </a:rPr>
              <a:t>Historia</a:t>
            </a:r>
            <a:r>
              <a:rPr lang="lv-LV" sz="1400" dirty="0">
                <a:solidFill>
                  <a:schemeClr val="bg2">
                    <a:lumMod val="90000"/>
                  </a:schemeClr>
                </a:solidFill>
              </a:rPr>
              <a:t> </a:t>
            </a:r>
            <a:r>
              <a:rPr lang="lv-LV" sz="1400" dirty="0" err="1">
                <a:solidFill>
                  <a:schemeClr val="bg2">
                    <a:lumMod val="90000"/>
                  </a:schemeClr>
                </a:solidFill>
              </a:rPr>
              <a:t>Animalium</a:t>
            </a:r>
            <a:r>
              <a:rPr lang="lv-LV" sz="1400" dirty="0">
                <a:solidFill>
                  <a:schemeClr val="bg2">
                    <a:lumMod val="90000"/>
                  </a:schemeClr>
                </a:solidFill>
              </a:rPr>
              <a:t> un dažādos </a:t>
            </a:r>
            <a:r>
              <a:rPr lang="lv-LV" sz="1400" dirty="0" err="1">
                <a:solidFill>
                  <a:schemeClr val="bg2">
                    <a:lumMod val="90000"/>
                  </a:schemeClr>
                </a:solidFill>
              </a:rPr>
              <a:t>Herodota</a:t>
            </a:r>
            <a:r>
              <a:rPr lang="lv-LV" sz="1400" dirty="0">
                <a:solidFill>
                  <a:schemeClr val="bg2">
                    <a:lumMod val="90000"/>
                  </a:schemeClr>
                </a:solidFill>
              </a:rPr>
              <a:t>, </a:t>
            </a:r>
            <a:r>
              <a:rPr lang="lv-LV" sz="1400" dirty="0" err="1">
                <a:solidFill>
                  <a:schemeClr val="bg2">
                    <a:lumMod val="90000"/>
                  </a:schemeClr>
                </a:solidFill>
              </a:rPr>
              <a:t>Plīnija</a:t>
            </a:r>
            <a:r>
              <a:rPr lang="lv-LV" sz="1400" dirty="0">
                <a:solidFill>
                  <a:schemeClr val="bg2">
                    <a:lumMod val="90000"/>
                  </a:schemeClr>
                </a:solidFill>
              </a:rPr>
              <a:t> Vecākā, </a:t>
            </a:r>
            <a:r>
              <a:rPr lang="lv-LV" sz="1400" dirty="0" err="1">
                <a:solidFill>
                  <a:schemeClr val="bg2">
                    <a:lumMod val="90000"/>
                  </a:schemeClr>
                </a:solidFill>
              </a:rPr>
              <a:t>Solinusa</a:t>
            </a:r>
            <a:r>
              <a:rPr lang="lv-LV" sz="1400" dirty="0">
                <a:solidFill>
                  <a:schemeClr val="bg2">
                    <a:lumMod val="90000"/>
                  </a:schemeClr>
                </a:solidFill>
              </a:rPr>
              <a:t>, </a:t>
            </a:r>
            <a:r>
              <a:rPr lang="lv-LV" sz="1400" dirty="0" err="1">
                <a:solidFill>
                  <a:schemeClr val="bg2">
                    <a:lumMod val="90000"/>
                  </a:schemeClr>
                </a:solidFill>
              </a:rPr>
              <a:t>Aeliāna</a:t>
            </a:r>
            <a:r>
              <a:rPr lang="lv-LV" sz="1400" dirty="0">
                <a:solidFill>
                  <a:schemeClr val="bg2">
                    <a:lumMod val="90000"/>
                  </a:schemeClr>
                </a:solidFill>
              </a:rPr>
              <a:t> un citu dabaszinātnieku darbos.</a:t>
            </a:r>
          </a:p>
          <a:p>
            <a:pPr algn="ctr"/>
            <a:r>
              <a:rPr lang="en-US" sz="1400" dirty="0" err="1">
                <a:solidFill>
                  <a:schemeClr val="bg2">
                    <a:lumMod val="90000"/>
                  </a:schemeClr>
                </a:solidFill>
              </a:rPr>
              <a:t>Pēc</a:t>
            </a:r>
            <a:r>
              <a:rPr lang="en-US" sz="1400" dirty="0">
                <a:solidFill>
                  <a:schemeClr val="bg2">
                    <a:lumMod val="90000"/>
                  </a:schemeClr>
                </a:solidFill>
              </a:rPr>
              <a:t> </a:t>
            </a:r>
            <a:r>
              <a:rPr lang="en-US" sz="1400" dirty="0" err="1">
                <a:solidFill>
                  <a:schemeClr val="bg2">
                    <a:lumMod val="90000"/>
                  </a:schemeClr>
                </a:solidFill>
              </a:rPr>
              <a:t>Fiziologa</a:t>
            </a:r>
            <a:r>
              <a:rPr lang="en-US" sz="1400" dirty="0">
                <a:solidFill>
                  <a:schemeClr val="bg2">
                    <a:lumMod val="90000"/>
                  </a:schemeClr>
                </a:solidFill>
              </a:rPr>
              <a:t> </a:t>
            </a:r>
            <a:r>
              <a:rPr lang="en-US" sz="1400" dirty="0" err="1">
                <a:solidFill>
                  <a:schemeClr val="bg2">
                    <a:lumMod val="90000"/>
                  </a:schemeClr>
                </a:solidFill>
              </a:rPr>
              <a:t>svētais</a:t>
            </a:r>
            <a:r>
              <a:rPr lang="en-US" sz="1400" dirty="0">
                <a:solidFill>
                  <a:schemeClr val="bg2">
                    <a:lumMod val="90000"/>
                  </a:schemeClr>
                </a:solidFill>
              </a:rPr>
              <a:t> </a:t>
            </a:r>
            <a:r>
              <a:rPr lang="en-US" sz="1400" dirty="0" err="1">
                <a:solidFill>
                  <a:schemeClr val="bg2">
                    <a:lumMod val="90000"/>
                  </a:schemeClr>
                </a:solidFill>
              </a:rPr>
              <a:t>Isidors</a:t>
            </a:r>
            <a:r>
              <a:rPr lang="en-US" sz="1400" dirty="0">
                <a:solidFill>
                  <a:schemeClr val="bg2">
                    <a:lumMod val="90000"/>
                  </a:schemeClr>
                </a:solidFill>
              </a:rPr>
              <a:t> no </a:t>
            </a:r>
            <a:r>
              <a:rPr lang="en-US" sz="1400" dirty="0" err="1">
                <a:solidFill>
                  <a:schemeClr val="bg2">
                    <a:lumMod val="90000"/>
                  </a:schemeClr>
                </a:solidFill>
              </a:rPr>
              <a:t>Seviļas</a:t>
            </a:r>
            <a:r>
              <a:rPr lang="en-US" sz="1400" dirty="0">
                <a:solidFill>
                  <a:schemeClr val="bg2">
                    <a:lumMod val="90000"/>
                  </a:schemeClr>
                </a:solidFill>
              </a:rPr>
              <a:t> (</a:t>
            </a:r>
            <a:r>
              <a:rPr lang="en-US" sz="1400" dirty="0" err="1">
                <a:solidFill>
                  <a:schemeClr val="bg2">
                    <a:lumMod val="90000"/>
                  </a:schemeClr>
                </a:solidFill>
              </a:rPr>
              <a:t>Etimoloģijas</a:t>
            </a:r>
            <a:r>
              <a:rPr lang="en-US" sz="1400" dirty="0">
                <a:solidFill>
                  <a:schemeClr val="bg2">
                    <a:lumMod val="90000"/>
                  </a:schemeClr>
                </a:solidFill>
              </a:rPr>
              <a:t> XII </a:t>
            </a:r>
            <a:r>
              <a:rPr lang="en-US" sz="1400" dirty="0" err="1">
                <a:solidFill>
                  <a:schemeClr val="bg2">
                    <a:lumMod val="90000"/>
                  </a:schemeClr>
                </a:solidFill>
              </a:rPr>
              <a:t>grāmata</a:t>
            </a:r>
            <a:r>
              <a:rPr lang="en-US" sz="1400" dirty="0">
                <a:solidFill>
                  <a:schemeClr val="bg2">
                    <a:lumMod val="90000"/>
                  </a:schemeClr>
                </a:solidFill>
              </a:rPr>
              <a:t>) un </a:t>
            </a:r>
            <a:r>
              <a:rPr lang="en-US" sz="1400" dirty="0" err="1">
                <a:solidFill>
                  <a:schemeClr val="bg2">
                    <a:lumMod val="90000"/>
                  </a:schemeClr>
                </a:solidFill>
              </a:rPr>
              <a:t>svētais</a:t>
            </a:r>
            <a:r>
              <a:rPr lang="en-US" sz="1400" dirty="0">
                <a:solidFill>
                  <a:schemeClr val="bg2">
                    <a:lumMod val="90000"/>
                  </a:schemeClr>
                </a:solidFill>
              </a:rPr>
              <a:t> </a:t>
            </a:r>
            <a:r>
              <a:rPr lang="en-US" sz="1400" dirty="0" err="1">
                <a:solidFill>
                  <a:schemeClr val="bg2">
                    <a:lumMod val="90000"/>
                  </a:schemeClr>
                </a:solidFill>
              </a:rPr>
              <a:t>Ambrozijs</a:t>
            </a:r>
            <a:r>
              <a:rPr lang="en-US" sz="1400" dirty="0">
                <a:solidFill>
                  <a:schemeClr val="bg2">
                    <a:lumMod val="90000"/>
                  </a:schemeClr>
                </a:solidFill>
              </a:rPr>
              <a:t> </a:t>
            </a:r>
            <a:r>
              <a:rPr lang="en-US" sz="1400" dirty="0" err="1">
                <a:solidFill>
                  <a:schemeClr val="bg2">
                    <a:lumMod val="90000"/>
                  </a:schemeClr>
                </a:solidFill>
              </a:rPr>
              <a:t>paplašināja</a:t>
            </a:r>
            <a:r>
              <a:rPr lang="en-US" sz="1400" dirty="0">
                <a:solidFill>
                  <a:schemeClr val="bg2">
                    <a:lumMod val="90000"/>
                  </a:schemeClr>
                </a:solidFill>
              </a:rPr>
              <a:t> </a:t>
            </a:r>
            <a:r>
              <a:rPr lang="en-US" sz="1400" dirty="0" err="1">
                <a:solidFill>
                  <a:schemeClr val="bg2">
                    <a:lumMod val="90000"/>
                  </a:schemeClr>
                </a:solidFill>
              </a:rPr>
              <a:t>reliģisko</a:t>
            </a:r>
            <a:r>
              <a:rPr lang="en-US" sz="1400" dirty="0">
                <a:solidFill>
                  <a:schemeClr val="bg2">
                    <a:lumMod val="90000"/>
                  </a:schemeClr>
                </a:solidFill>
              </a:rPr>
              <a:t> </a:t>
            </a:r>
            <a:r>
              <a:rPr lang="en-US" sz="1400" dirty="0" err="1">
                <a:solidFill>
                  <a:schemeClr val="bg2">
                    <a:lumMod val="90000"/>
                  </a:schemeClr>
                </a:solidFill>
              </a:rPr>
              <a:t>vēstījumu</a:t>
            </a:r>
            <a:r>
              <a:rPr lang="en-US" sz="1400" dirty="0">
                <a:solidFill>
                  <a:schemeClr val="bg2">
                    <a:lumMod val="90000"/>
                  </a:schemeClr>
                </a:solidFill>
              </a:rPr>
              <a:t>, </a:t>
            </a:r>
            <a:r>
              <a:rPr lang="en-US" sz="1400" dirty="0" err="1">
                <a:solidFill>
                  <a:schemeClr val="bg2">
                    <a:lumMod val="90000"/>
                  </a:schemeClr>
                </a:solidFill>
              </a:rPr>
              <a:t>atsaucoties</a:t>
            </a:r>
            <a:r>
              <a:rPr lang="en-US" sz="1400" dirty="0">
                <a:solidFill>
                  <a:schemeClr val="bg2">
                    <a:lumMod val="90000"/>
                  </a:schemeClr>
                </a:solidFill>
              </a:rPr>
              <a:t> </a:t>
            </a:r>
            <a:r>
              <a:rPr lang="en-US" sz="1400" dirty="0" err="1">
                <a:solidFill>
                  <a:schemeClr val="bg2">
                    <a:lumMod val="90000"/>
                  </a:schemeClr>
                </a:solidFill>
              </a:rPr>
              <a:t>uz</a:t>
            </a:r>
            <a:r>
              <a:rPr lang="en-US" sz="1400" dirty="0">
                <a:solidFill>
                  <a:schemeClr val="bg2">
                    <a:lumMod val="90000"/>
                  </a:schemeClr>
                </a:solidFill>
              </a:rPr>
              <a:t> </a:t>
            </a:r>
            <a:r>
              <a:rPr lang="en-US" sz="1400" dirty="0" err="1">
                <a:solidFill>
                  <a:schemeClr val="bg2">
                    <a:lumMod val="90000"/>
                  </a:schemeClr>
                </a:solidFill>
              </a:rPr>
              <a:t>fragmentiem</a:t>
            </a:r>
            <a:r>
              <a:rPr lang="en-US" sz="1400" dirty="0">
                <a:solidFill>
                  <a:schemeClr val="bg2">
                    <a:lumMod val="90000"/>
                  </a:schemeClr>
                </a:solidFill>
              </a:rPr>
              <a:t> no </a:t>
            </a:r>
            <a:r>
              <a:rPr lang="en-US" sz="1400" dirty="0" err="1">
                <a:solidFill>
                  <a:schemeClr val="bg2">
                    <a:lumMod val="90000"/>
                  </a:schemeClr>
                </a:solidFill>
              </a:rPr>
              <a:t>Bībeles</a:t>
            </a:r>
            <a:r>
              <a:rPr lang="en-US" sz="1400" dirty="0">
                <a:solidFill>
                  <a:schemeClr val="bg2">
                    <a:lumMod val="90000"/>
                  </a:schemeClr>
                </a:solidFill>
              </a:rPr>
              <a:t> un </a:t>
            </a:r>
            <a:r>
              <a:rPr lang="en-US" sz="1400" dirty="0" err="1">
                <a:solidFill>
                  <a:schemeClr val="bg2">
                    <a:lumMod val="90000"/>
                  </a:schemeClr>
                </a:solidFill>
              </a:rPr>
              <a:t>Septuagintas</a:t>
            </a:r>
            <a:r>
              <a:rPr lang="en-US" sz="1400" dirty="0">
                <a:solidFill>
                  <a:schemeClr val="bg2">
                    <a:lumMod val="90000"/>
                  </a:schemeClr>
                </a:solidFill>
              </a:rPr>
              <a:t>. </a:t>
            </a:r>
            <a:r>
              <a:rPr lang="en-US" sz="1400" dirty="0" err="1">
                <a:solidFill>
                  <a:schemeClr val="bg2">
                    <a:lumMod val="90000"/>
                  </a:schemeClr>
                </a:solidFill>
              </a:rPr>
              <a:t>Viņi</a:t>
            </a:r>
            <a:r>
              <a:rPr lang="en-US" sz="1400" dirty="0">
                <a:solidFill>
                  <a:schemeClr val="bg2">
                    <a:lumMod val="90000"/>
                  </a:schemeClr>
                </a:solidFill>
              </a:rPr>
              <a:t> un </a:t>
            </a:r>
            <a:r>
              <a:rPr lang="en-US" sz="1400" dirty="0" err="1">
                <a:solidFill>
                  <a:schemeClr val="bg2">
                    <a:lumMod val="90000"/>
                  </a:schemeClr>
                </a:solidFill>
              </a:rPr>
              <a:t>citi</a:t>
            </a:r>
            <a:r>
              <a:rPr lang="en-US" sz="1400" dirty="0">
                <a:solidFill>
                  <a:schemeClr val="bg2">
                    <a:lumMod val="90000"/>
                  </a:schemeClr>
                </a:solidFill>
              </a:rPr>
              <a:t> </a:t>
            </a:r>
            <a:r>
              <a:rPr lang="en-US" sz="1400" dirty="0" err="1">
                <a:solidFill>
                  <a:schemeClr val="bg2">
                    <a:lumMod val="90000"/>
                  </a:schemeClr>
                </a:solidFill>
              </a:rPr>
              <a:t>autori</a:t>
            </a:r>
            <a:r>
              <a:rPr lang="en-US" sz="1400" dirty="0">
                <a:solidFill>
                  <a:schemeClr val="bg2">
                    <a:lumMod val="90000"/>
                  </a:schemeClr>
                </a:solidFill>
              </a:rPr>
              <a:t> </a:t>
            </a:r>
            <a:r>
              <a:rPr lang="en-US" sz="1400" dirty="0" err="1">
                <a:solidFill>
                  <a:schemeClr val="bg2">
                    <a:lumMod val="90000"/>
                  </a:schemeClr>
                </a:solidFill>
              </a:rPr>
              <a:t>brīvi</a:t>
            </a:r>
            <a:r>
              <a:rPr lang="en-US" sz="1400" dirty="0">
                <a:solidFill>
                  <a:schemeClr val="bg2">
                    <a:lumMod val="90000"/>
                  </a:schemeClr>
                </a:solidFill>
              </a:rPr>
              <a:t> </a:t>
            </a:r>
            <a:r>
              <a:rPr lang="en-US" sz="1400" dirty="0" err="1">
                <a:solidFill>
                  <a:schemeClr val="bg2">
                    <a:lumMod val="90000"/>
                  </a:schemeClr>
                </a:solidFill>
              </a:rPr>
              <a:t>paplašināja</a:t>
            </a:r>
            <a:r>
              <a:rPr lang="en-US" sz="1400" dirty="0">
                <a:solidFill>
                  <a:schemeClr val="bg2">
                    <a:lumMod val="90000"/>
                  </a:schemeClr>
                </a:solidFill>
              </a:rPr>
              <a:t> </a:t>
            </a:r>
            <a:r>
              <a:rPr lang="en-US" sz="1400" dirty="0" err="1">
                <a:solidFill>
                  <a:schemeClr val="bg2">
                    <a:lumMod val="90000"/>
                  </a:schemeClr>
                </a:solidFill>
              </a:rPr>
              <a:t>vai</a:t>
            </a:r>
            <a:r>
              <a:rPr lang="en-US" sz="1400" dirty="0">
                <a:solidFill>
                  <a:schemeClr val="bg2">
                    <a:lumMod val="90000"/>
                  </a:schemeClr>
                </a:solidFill>
              </a:rPr>
              <a:t> </a:t>
            </a:r>
            <a:r>
              <a:rPr lang="en-US" sz="1400" dirty="0" err="1">
                <a:solidFill>
                  <a:schemeClr val="bg2">
                    <a:lumMod val="90000"/>
                  </a:schemeClr>
                </a:solidFill>
              </a:rPr>
              <a:t>pārveidoja</a:t>
            </a:r>
            <a:r>
              <a:rPr lang="en-US" sz="1400" dirty="0">
                <a:solidFill>
                  <a:schemeClr val="bg2">
                    <a:lumMod val="90000"/>
                  </a:schemeClr>
                </a:solidFill>
              </a:rPr>
              <a:t> </a:t>
            </a:r>
            <a:r>
              <a:rPr lang="en-US" sz="1400" dirty="0" err="1">
                <a:solidFill>
                  <a:schemeClr val="bg2">
                    <a:lumMod val="90000"/>
                  </a:schemeClr>
                </a:solidFill>
              </a:rPr>
              <a:t>jau</a:t>
            </a:r>
            <a:r>
              <a:rPr lang="en-US" sz="1400" dirty="0">
                <a:solidFill>
                  <a:schemeClr val="bg2">
                    <a:lumMod val="90000"/>
                  </a:schemeClr>
                </a:solidFill>
              </a:rPr>
              <a:t> </a:t>
            </a:r>
            <a:r>
              <a:rPr lang="en-US" sz="1400" dirty="0" err="1">
                <a:solidFill>
                  <a:schemeClr val="bg2">
                    <a:lumMod val="90000"/>
                  </a:schemeClr>
                </a:solidFill>
              </a:rPr>
              <a:t>esošos</a:t>
            </a:r>
            <a:r>
              <a:rPr lang="en-US" sz="1400" dirty="0">
                <a:solidFill>
                  <a:schemeClr val="bg2">
                    <a:lumMod val="90000"/>
                  </a:schemeClr>
                </a:solidFill>
              </a:rPr>
              <a:t> </a:t>
            </a:r>
            <a:r>
              <a:rPr lang="lv-LV" sz="1400" dirty="0">
                <a:solidFill>
                  <a:schemeClr val="bg2">
                    <a:lumMod val="90000"/>
                  </a:schemeClr>
                </a:solidFill>
              </a:rPr>
              <a:t>pētījum</a:t>
            </a:r>
            <a:r>
              <a:rPr lang="en-US" sz="1400" dirty="0">
                <a:solidFill>
                  <a:schemeClr val="bg2">
                    <a:lumMod val="90000"/>
                  </a:schemeClr>
                </a:solidFill>
              </a:rPr>
              <a:t>us, </a:t>
            </a:r>
            <a:r>
              <a:rPr lang="en-US" sz="1400" dirty="0" err="1">
                <a:solidFill>
                  <a:schemeClr val="bg2">
                    <a:lumMod val="90000"/>
                  </a:schemeClr>
                </a:solidFill>
              </a:rPr>
              <a:t>pastāvīgi</a:t>
            </a:r>
            <a:r>
              <a:rPr lang="en-US" sz="1400" dirty="0">
                <a:solidFill>
                  <a:schemeClr val="bg2">
                    <a:lumMod val="90000"/>
                  </a:schemeClr>
                </a:solidFill>
              </a:rPr>
              <a:t> </a:t>
            </a:r>
            <a:r>
              <a:rPr lang="en-US" sz="1400" dirty="0" err="1">
                <a:solidFill>
                  <a:schemeClr val="bg2">
                    <a:lumMod val="90000"/>
                  </a:schemeClr>
                </a:solidFill>
              </a:rPr>
              <a:t>pilnveidojot</a:t>
            </a:r>
            <a:r>
              <a:rPr lang="en-US" sz="1400" dirty="0">
                <a:solidFill>
                  <a:schemeClr val="bg2">
                    <a:lumMod val="90000"/>
                  </a:schemeClr>
                </a:solidFill>
              </a:rPr>
              <a:t> </a:t>
            </a:r>
            <a:r>
              <a:rPr lang="lv-LV" sz="1400" dirty="0">
                <a:solidFill>
                  <a:schemeClr val="bg2">
                    <a:lumMod val="90000"/>
                  </a:schemeClr>
                </a:solidFill>
              </a:rPr>
              <a:t>tekstu</a:t>
            </a:r>
            <a:r>
              <a:rPr lang="en-US" sz="1400" dirty="0" err="1">
                <a:solidFill>
                  <a:schemeClr val="bg2">
                    <a:lumMod val="90000"/>
                  </a:schemeClr>
                </a:solidFill>
              </a:rPr>
              <a:t>ālo</a:t>
            </a:r>
            <a:r>
              <a:rPr lang="en-US" sz="1400" dirty="0">
                <a:solidFill>
                  <a:schemeClr val="bg2">
                    <a:lumMod val="90000"/>
                  </a:schemeClr>
                </a:solidFill>
              </a:rPr>
              <a:t> </a:t>
            </a:r>
            <a:r>
              <a:rPr lang="en-US" sz="1400" dirty="0" err="1">
                <a:solidFill>
                  <a:schemeClr val="bg2">
                    <a:lumMod val="90000"/>
                  </a:schemeClr>
                </a:solidFill>
              </a:rPr>
              <a:t>saturu</a:t>
            </a:r>
            <a:r>
              <a:rPr lang="en-US" sz="1400" dirty="0">
                <a:solidFill>
                  <a:schemeClr val="bg2">
                    <a:lumMod val="90000"/>
                  </a:schemeClr>
                </a:solidFill>
              </a:rPr>
              <a:t>, </a:t>
            </a:r>
            <a:r>
              <a:rPr lang="en-US" sz="1400" dirty="0" err="1">
                <a:solidFill>
                  <a:schemeClr val="bg2">
                    <a:lumMod val="90000"/>
                  </a:schemeClr>
                </a:solidFill>
              </a:rPr>
              <a:t>neinteresējoties</a:t>
            </a:r>
            <a:r>
              <a:rPr lang="en-US" sz="1400" dirty="0">
                <a:solidFill>
                  <a:schemeClr val="bg2">
                    <a:lumMod val="90000"/>
                  </a:schemeClr>
                </a:solidFill>
              </a:rPr>
              <a:t> un </a:t>
            </a:r>
            <a:r>
              <a:rPr lang="en-US" sz="1400" dirty="0" err="1">
                <a:solidFill>
                  <a:schemeClr val="bg2">
                    <a:lumMod val="90000"/>
                  </a:schemeClr>
                </a:solidFill>
              </a:rPr>
              <a:t>nepieejot</a:t>
            </a:r>
            <a:r>
              <a:rPr lang="en-US" sz="1400" dirty="0">
                <a:solidFill>
                  <a:schemeClr val="bg2">
                    <a:lumMod val="90000"/>
                  </a:schemeClr>
                </a:solidFill>
              </a:rPr>
              <a:t> </a:t>
            </a:r>
            <a:r>
              <a:rPr lang="en-US" sz="1400" dirty="0" err="1">
                <a:solidFill>
                  <a:schemeClr val="bg2">
                    <a:lumMod val="90000"/>
                  </a:schemeClr>
                </a:solidFill>
              </a:rPr>
              <a:t>daudz</a:t>
            </a:r>
            <a:r>
              <a:rPr lang="en-US" sz="1400" dirty="0">
                <a:solidFill>
                  <a:schemeClr val="bg2">
                    <a:lumMod val="90000"/>
                  </a:schemeClr>
                </a:solidFill>
              </a:rPr>
              <a:t> </a:t>
            </a:r>
            <a:r>
              <a:rPr lang="en-US" sz="1400" dirty="0" err="1">
                <a:solidFill>
                  <a:schemeClr val="bg2">
                    <a:lumMod val="90000"/>
                  </a:schemeClr>
                </a:solidFill>
              </a:rPr>
              <a:t>sīkākam</a:t>
            </a:r>
            <a:r>
              <a:rPr lang="en-US" sz="1400" dirty="0">
                <a:solidFill>
                  <a:schemeClr val="bg2">
                    <a:lumMod val="90000"/>
                  </a:schemeClr>
                </a:solidFill>
              </a:rPr>
              <a:t> </a:t>
            </a:r>
            <a:r>
              <a:rPr lang="en-US" sz="1400" dirty="0" err="1">
                <a:solidFill>
                  <a:schemeClr val="bg2">
                    <a:lumMod val="90000"/>
                  </a:schemeClr>
                </a:solidFill>
              </a:rPr>
              <a:t>faktoloģiskajam</a:t>
            </a:r>
            <a:r>
              <a:rPr lang="en-US" sz="1400" dirty="0">
                <a:solidFill>
                  <a:schemeClr val="bg2">
                    <a:lumMod val="90000"/>
                  </a:schemeClr>
                </a:solidFill>
              </a:rPr>
              <a:t> </a:t>
            </a:r>
            <a:r>
              <a:rPr lang="en-US" sz="1400" dirty="0" err="1">
                <a:solidFill>
                  <a:schemeClr val="bg2">
                    <a:lumMod val="90000"/>
                  </a:schemeClr>
                </a:solidFill>
              </a:rPr>
              <a:t>saturam</a:t>
            </a:r>
            <a:r>
              <a:rPr lang="en-US" sz="1400" dirty="0">
                <a:solidFill>
                  <a:schemeClr val="bg2">
                    <a:lumMod val="90000"/>
                  </a:schemeClr>
                </a:solidFill>
              </a:rPr>
              <a:t>. </a:t>
            </a:r>
            <a:r>
              <a:rPr lang="en-US" sz="1400" dirty="0" err="1">
                <a:solidFill>
                  <a:schemeClr val="bg2">
                    <a:lumMod val="90000"/>
                  </a:schemeClr>
                </a:solidFill>
              </a:rPr>
              <a:t>Neraugoties</a:t>
            </a:r>
            <a:r>
              <a:rPr lang="en-US" sz="1400" dirty="0">
                <a:solidFill>
                  <a:schemeClr val="bg2">
                    <a:lumMod val="90000"/>
                  </a:schemeClr>
                </a:solidFill>
              </a:rPr>
              <a:t> </a:t>
            </a:r>
            <a:r>
              <a:rPr lang="en-US" sz="1400" dirty="0" err="1">
                <a:solidFill>
                  <a:schemeClr val="bg2">
                    <a:lumMod val="90000"/>
                  </a:schemeClr>
                </a:solidFill>
              </a:rPr>
              <a:t>uz</a:t>
            </a:r>
            <a:r>
              <a:rPr lang="en-US" sz="1400" dirty="0">
                <a:solidFill>
                  <a:schemeClr val="bg2">
                    <a:lumMod val="90000"/>
                  </a:schemeClr>
                </a:solidFill>
              </a:rPr>
              <a:t> to, </a:t>
            </a:r>
            <a:r>
              <a:rPr lang="en-US" sz="1400" dirty="0" err="1">
                <a:solidFill>
                  <a:schemeClr val="bg2">
                    <a:lumMod val="90000"/>
                  </a:schemeClr>
                </a:solidFill>
              </a:rPr>
              <a:t>bieži</a:t>
            </a:r>
            <a:r>
              <a:rPr lang="en-US" sz="1400" dirty="0">
                <a:solidFill>
                  <a:schemeClr val="bg2">
                    <a:lumMod val="90000"/>
                  </a:schemeClr>
                </a:solidFill>
              </a:rPr>
              <a:t> </a:t>
            </a:r>
            <a:r>
              <a:rPr lang="en-US" sz="1400" dirty="0" err="1">
                <a:solidFill>
                  <a:schemeClr val="bg2">
                    <a:lumMod val="90000"/>
                  </a:schemeClr>
                </a:solidFill>
              </a:rPr>
              <a:t>vien</a:t>
            </a:r>
            <a:r>
              <a:rPr lang="en-US" sz="1400" dirty="0">
                <a:solidFill>
                  <a:schemeClr val="bg2">
                    <a:lumMod val="90000"/>
                  </a:schemeClr>
                </a:solidFill>
              </a:rPr>
              <a:t> </a:t>
            </a:r>
            <a:r>
              <a:rPr lang="en-US" sz="1400" dirty="0" err="1">
                <a:solidFill>
                  <a:schemeClr val="bg2">
                    <a:lumMod val="90000"/>
                  </a:schemeClr>
                </a:solidFill>
              </a:rPr>
              <a:t>izdomātie</a:t>
            </a:r>
            <a:r>
              <a:rPr lang="en-US" sz="1400" dirty="0">
                <a:solidFill>
                  <a:schemeClr val="bg2">
                    <a:lumMod val="90000"/>
                  </a:schemeClr>
                </a:solidFill>
              </a:rPr>
              <a:t> </a:t>
            </a:r>
            <a:r>
              <a:rPr lang="en-US" sz="1400" dirty="0" err="1">
                <a:solidFill>
                  <a:schemeClr val="bg2">
                    <a:lumMod val="90000"/>
                  </a:schemeClr>
                </a:solidFill>
              </a:rPr>
              <a:t>stāsti</a:t>
            </a:r>
            <a:r>
              <a:rPr lang="en-US" sz="1400" dirty="0">
                <a:solidFill>
                  <a:schemeClr val="bg2">
                    <a:lumMod val="90000"/>
                  </a:schemeClr>
                </a:solidFill>
              </a:rPr>
              <a:t> par </a:t>
            </a:r>
            <a:r>
              <a:rPr lang="en-US" sz="1400" dirty="0" err="1">
                <a:solidFill>
                  <a:schemeClr val="bg2">
                    <a:lumMod val="90000"/>
                  </a:schemeClr>
                </a:solidFill>
              </a:rPr>
              <a:t>šiem</a:t>
            </a:r>
            <a:r>
              <a:rPr lang="en-US" sz="1400" dirty="0">
                <a:solidFill>
                  <a:schemeClr val="bg2">
                    <a:lumMod val="90000"/>
                  </a:schemeClr>
                </a:solidFill>
              </a:rPr>
              <a:t> </a:t>
            </a:r>
            <a:r>
              <a:rPr lang="en-US" sz="1400" dirty="0" err="1">
                <a:solidFill>
                  <a:schemeClr val="bg2">
                    <a:lumMod val="90000"/>
                  </a:schemeClr>
                </a:solidFill>
              </a:rPr>
              <a:t>zvēriem</a:t>
            </a:r>
            <a:r>
              <a:rPr lang="en-US" sz="1400" dirty="0">
                <a:solidFill>
                  <a:schemeClr val="bg2">
                    <a:lumMod val="90000"/>
                  </a:schemeClr>
                </a:solidFill>
              </a:rPr>
              <a:t> tika </a:t>
            </a:r>
            <a:r>
              <a:rPr lang="en-US" sz="1400" dirty="0" err="1">
                <a:solidFill>
                  <a:schemeClr val="bg2">
                    <a:lumMod val="90000"/>
                  </a:schemeClr>
                </a:solidFill>
              </a:rPr>
              <a:t>plaši</a:t>
            </a:r>
            <a:r>
              <a:rPr lang="en-US" sz="1400" dirty="0">
                <a:solidFill>
                  <a:schemeClr val="bg2">
                    <a:lumMod val="90000"/>
                  </a:schemeClr>
                </a:solidFill>
              </a:rPr>
              <a:t> </a:t>
            </a:r>
            <a:r>
              <a:rPr lang="en-US" sz="1400" dirty="0" err="1">
                <a:solidFill>
                  <a:schemeClr val="bg2">
                    <a:lumMod val="90000"/>
                  </a:schemeClr>
                </a:solidFill>
              </a:rPr>
              <a:t>lasīti</a:t>
            </a:r>
            <a:r>
              <a:rPr lang="en-US" sz="1400" dirty="0">
                <a:solidFill>
                  <a:schemeClr val="bg2">
                    <a:lumMod val="90000"/>
                  </a:schemeClr>
                </a:solidFill>
              </a:rPr>
              <a:t> un </a:t>
            </a:r>
            <a:r>
              <a:rPr lang="en-US" sz="1400" dirty="0" err="1">
                <a:solidFill>
                  <a:schemeClr val="bg2">
                    <a:lumMod val="90000"/>
                  </a:schemeClr>
                </a:solidFill>
              </a:rPr>
              <a:t>parasti</a:t>
            </a:r>
            <a:r>
              <a:rPr lang="en-US" sz="1400" dirty="0">
                <a:solidFill>
                  <a:schemeClr val="bg2">
                    <a:lumMod val="90000"/>
                  </a:schemeClr>
                </a:solidFill>
              </a:rPr>
              <a:t> </a:t>
            </a:r>
            <a:r>
              <a:rPr lang="en-US" sz="1400" dirty="0" err="1">
                <a:solidFill>
                  <a:schemeClr val="bg2">
                    <a:lumMod val="90000"/>
                  </a:schemeClr>
                </a:solidFill>
              </a:rPr>
              <a:t>uzskatīti</a:t>
            </a:r>
            <a:r>
              <a:rPr lang="en-US" sz="1400" dirty="0">
                <a:solidFill>
                  <a:schemeClr val="bg2">
                    <a:lumMod val="90000"/>
                  </a:schemeClr>
                </a:solidFill>
              </a:rPr>
              <a:t> par </a:t>
            </a:r>
            <a:r>
              <a:rPr lang="en-US" sz="1400" dirty="0" err="1">
                <a:solidFill>
                  <a:schemeClr val="bg2">
                    <a:lumMod val="90000"/>
                  </a:schemeClr>
                </a:solidFill>
              </a:rPr>
              <a:t>patiesiem</a:t>
            </a:r>
            <a:r>
              <a:rPr lang="en-US" sz="1400" dirty="0">
                <a:solidFill>
                  <a:schemeClr val="bg2">
                    <a:lumMod val="90000"/>
                  </a:schemeClr>
                </a:solidFill>
              </a:rPr>
              <a:t>. </a:t>
            </a:r>
            <a:r>
              <a:rPr lang="en-US" sz="1400" dirty="0" err="1">
                <a:solidFill>
                  <a:schemeClr val="bg2">
                    <a:lumMod val="90000"/>
                  </a:schemeClr>
                </a:solidFill>
              </a:rPr>
              <a:t>Dažus</a:t>
            </a:r>
            <a:r>
              <a:rPr lang="en-US" sz="1400" dirty="0">
                <a:solidFill>
                  <a:schemeClr val="bg2">
                    <a:lumMod val="90000"/>
                  </a:schemeClr>
                </a:solidFill>
              </a:rPr>
              <a:t> </a:t>
            </a:r>
            <a:r>
              <a:rPr lang="en-US" sz="1400" dirty="0" err="1">
                <a:solidFill>
                  <a:schemeClr val="bg2">
                    <a:lumMod val="90000"/>
                  </a:schemeClr>
                </a:solidFill>
              </a:rPr>
              <a:t>bestiārijos</a:t>
            </a:r>
            <a:r>
              <a:rPr lang="en-US" sz="1400" dirty="0">
                <a:solidFill>
                  <a:schemeClr val="bg2">
                    <a:lumMod val="90000"/>
                  </a:schemeClr>
                </a:solidFill>
              </a:rPr>
              <a:t> </a:t>
            </a:r>
            <a:r>
              <a:rPr lang="en-US" sz="1400" dirty="0" err="1">
                <a:solidFill>
                  <a:schemeClr val="bg2">
                    <a:lumMod val="90000"/>
                  </a:schemeClr>
                </a:solidFill>
              </a:rPr>
              <a:t>atrodamos</a:t>
            </a:r>
            <a:r>
              <a:rPr lang="en-US" sz="1400" dirty="0">
                <a:solidFill>
                  <a:schemeClr val="bg2">
                    <a:lumMod val="90000"/>
                  </a:schemeClr>
                </a:solidFill>
              </a:rPr>
              <a:t> </a:t>
            </a:r>
            <a:r>
              <a:rPr lang="en-US" sz="1400" dirty="0" err="1">
                <a:solidFill>
                  <a:schemeClr val="bg2">
                    <a:lumMod val="90000"/>
                  </a:schemeClr>
                </a:solidFill>
              </a:rPr>
              <a:t>novērojumus</a:t>
            </a:r>
            <a:r>
              <a:rPr lang="en-US" sz="1400" dirty="0">
                <a:solidFill>
                  <a:schemeClr val="bg2">
                    <a:lumMod val="90000"/>
                  </a:schemeClr>
                </a:solidFill>
              </a:rPr>
              <a:t>, </a:t>
            </a:r>
            <a:r>
              <a:rPr lang="en-US" sz="1400" dirty="0" err="1">
                <a:solidFill>
                  <a:schemeClr val="bg2">
                    <a:lumMod val="90000"/>
                  </a:schemeClr>
                </a:solidFill>
              </a:rPr>
              <a:t>piemēram</a:t>
            </a:r>
            <a:r>
              <a:rPr lang="en-US" sz="1400" dirty="0">
                <a:solidFill>
                  <a:schemeClr val="bg2">
                    <a:lumMod val="90000"/>
                  </a:schemeClr>
                </a:solidFill>
              </a:rPr>
              <a:t>, par </a:t>
            </a:r>
            <a:r>
              <a:rPr lang="en-US" sz="1400" dirty="0" err="1">
                <a:solidFill>
                  <a:schemeClr val="bg2">
                    <a:lumMod val="90000"/>
                  </a:schemeClr>
                </a:solidFill>
              </a:rPr>
              <a:t>putnu</a:t>
            </a:r>
            <a:r>
              <a:rPr lang="en-US" sz="1400" dirty="0">
                <a:solidFill>
                  <a:schemeClr val="bg2">
                    <a:lumMod val="90000"/>
                  </a:schemeClr>
                </a:solidFill>
              </a:rPr>
              <a:t> </a:t>
            </a:r>
            <a:r>
              <a:rPr lang="en-US" sz="1400" dirty="0" err="1">
                <a:solidFill>
                  <a:schemeClr val="bg2">
                    <a:lumMod val="90000"/>
                  </a:schemeClr>
                </a:solidFill>
              </a:rPr>
              <a:t>migrāciju</a:t>
            </a:r>
            <a:r>
              <a:rPr lang="en-US" sz="1400" dirty="0">
                <a:solidFill>
                  <a:schemeClr val="bg2">
                    <a:lumMod val="90000"/>
                  </a:schemeClr>
                </a:solidFill>
              </a:rPr>
              <a:t>, </a:t>
            </a:r>
            <a:r>
              <a:rPr lang="en-US" sz="1400" dirty="0" err="1">
                <a:solidFill>
                  <a:schemeClr val="bg2">
                    <a:lumMod val="90000"/>
                  </a:schemeClr>
                </a:solidFill>
              </a:rPr>
              <a:t>vēlāko</a:t>
            </a:r>
            <a:r>
              <a:rPr lang="en-US" sz="1400" dirty="0">
                <a:solidFill>
                  <a:schemeClr val="bg2">
                    <a:lumMod val="90000"/>
                  </a:schemeClr>
                </a:solidFill>
              </a:rPr>
              <a:t> </a:t>
            </a:r>
            <a:r>
              <a:rPr lang="en-US" sz="1400" dirty="0" err="1">
                <a:solidFill>
                  <a:schemeClr val="bg2">
                    <a:lumMod val="90000"/>
                  </a:schemeClr>
                </a:solidFill>
              </a:rPr>
              <a:t>gadsimtu</a:t>
            </a:r>
            <a:r>
              <a:rPr lang="en-US" sz="1400" dirty="0">
                <a:solidFill>
                  <a:schemeClr val="bg2">
                    <a:lumMod val="90000"/>
                  </a:schemeClr>
                </a:solidFill>
              </a:rPr>
              <a:t> </a:t>
            </a:r>
            <a:r>
              <a:rPr lang="en-US" sz="1400" dirty="0" err="1">
                <a:solidFill>
                  <a:schemeClr val="bg2">
                    <a:lumMod val="90000"/>
                  </a:schemeClr>
                </a:solidFill>
              </a:rPr>
              <a:t>dabas</a:t>
            </a:r>
            <a:r>
              <a:rPr lang="en-US" sz="1400" dirty="0">
                <a:solidFill>
                  <a:schemeClr val="bg2">
                    <a:lumMod val="90000"/>
                  </a:schemeClr>
                </a:solidFill>
              </a:rPr>
              <a:t> </a:t>
            </a:r>
            <a:r>
              <a:rPr lang="en-US" sz="1400" dirty="0" err="1">
                <a:solidFill>
                  <a:schemeClr val="bg2">
                    <a:lumMod val="90000"/>
                  </a:schemeClr>
                </a:solidFill>
              </a:rPr>
              <a:t>filozofi</a:t>
            </a:r>
            <a:r>
              <a:rPr lang="en-US" sz="1400" dirty="0">
                <a:solidFill>
                  <a:schemeClr val="bg2">
                    <a:lumMod val="90000"/>
                  </a:schemeClr>
                </a:solidFill>
              </a:rPr>
              <a:t> </a:t>
            </a:r>
            <a:r>
              <a:rPr lang="en-US" sz="1400" dirty="0" err="1">
                <a:solidFill>
                  <a:schemeClr val="bg2">
                    <a:lumMod val="90000"/>
                  </a:schemeClr>
                </a:solidFill>
              </a:rPr>
              <a:t>noraidīja</a:t>
            </a:r>
            <a:r>
              <a:rPr lang="en-US" sz="1400" dirty="0">
                <a:solidFill>
                  <a:schemeClr val="bg2">
                    <a:lumMod val="90000"/>
                  </a:schemeClr>
                </a:solidFill>
              </a:rPr>
              <a:t>, </a:t>
            </a:r>
            <a:r>
              <a:rPr lang="en-US" sz="1400" dirty="0" err="1">
                <a:solidFill>
                  <a:schemeClr val="bg2">
                    <a:lumMod val="90000"/>
                  </a:schemeClr>
                </a:solidFill>
              </a:rPr>
              <a:t>lai</a:t>
            </a:r>
            <a:r>
              <a:rPr lang="en-US" sz="1400" dirty="0">
                <a:solidFill>
                  <a:schemeClr val="bg2">
                    <a:lumMod val="90000"/>
                  </a:schemeClr>
                </a:solidFill>
              </a:rPr>
              <a:t> </a:t>
            </a:r>
            <a:r>
              <a:rPr lang="en-US" sz="1400" dirty="0" err="1">
                <a:solidFill>
                  <a:schemeClr val="bg2">
                    <a:lumMod val="90000"/>
                  </a:schemeClr>
                </a:solidFill>
              </a:rPr>
              <a:t>mūsdienu</a:t>
            </a:r>
            <a:r>
              <a:rPr lang="en-US" sz="1400" dirty="0">
                <a:solidFill>
                  <a:schemeClr val="bg2">
                    <a:lumMod val="90000"/>
                  </a:schemeClr>
                </a:solidFill>
              </a:rPr>
              <a:t> </a:t>
            </a:r>
            <a:r>
              <a:rPr lang="en-US" sz="1400" dirty="0" err="1">
                <a:solidFill>
                  <a:schemeClr val="bg2">
                    <a:lumMod val="90000"/>
                  </a:schemeClr>
                </a:solidFill>
              </a:rPr>
              <a:t>zinātnes</a:t>
            </a:r>
            <a:r>
              <a:rPr lang="en-US" sz="1400" dirty="0">
                <a:solidFill>
                  <a:schemeClr val="bg2">
                    <a:lumMod val="90000"/>
                  </a:schemeClr>
                </a:solidFill>
              </a:rPr>
              <a:t> </a:t>
            </a:r>
            <a:r>
              <a:rPr lang="en-US" sz="1400" dirty="0" err="1">
                <a:solidFill>
                  <a:schemeClr val="bg2">
                    <a:lumMod val="90000"/>
                  </a:schemeClr>
                </a:solidFill>
              </a:rPr>
              <a:t>laikmetā</a:t>
            </a:r>
            <a:r>
              <a:rPr lang="en-US" sz="1400" dirty="0">
                <a:solidFill>
                  <a:schemeClr val="bg2">
                    <a:lumMod val="90000"/>
                  </a:schemeClr>
                </a:solidFill>
              </a:rPr>
              <a:t> </a:t>
            </a:r>
            <a:r>
              <a:rPr lang="en-US" sz="1400" dirty="0" err="1">
                <a:solidFill>
                  <a:schemeClr val="bg2">
                    <a:lumMod val="90000"/>
                  </a:schemeClr>
                </a:solidFill>
              </a:rPr>
              <a:t>tos</a:t>
            </a:r>
            <a:r>
              <a:rPr lang="en-US" sz="1400" dirty="0">
                <a:solidFill>
                  <a:schemeClr val="bg2">
                    <a:lumMod val="90000"/>
                  </a:schemeClr>
                </a:solidFill>
              </a:rPr>
              <a:t> </a:t>
            </a:r>
            <a:r>
              <a:rPr lang="en-US" sz="1400" dirty="0" err="1">
                <a:solidFill>
                  <a:schemeClr val="bg2">
                    <a:lumMod val="90000"/>
                  </a:schemeClr>
                </a:solidFill>
              </a:rPr>
              <a:t>atklātu</a:t>
            </a:r>
            <a:r>
              <a:rPr lang="en-US" sz="1400" dirty="0">
                <a:solidFill>
                  <a:schemeClr val="bg2">
                    <a:lumMod val="90000"/>
                  </a:schemeClr>
                </a:solidFill>
              </a:rPr>
              <a:t> no </a:t>
            </a:r>
            <a:r>
              <a:rPr lang="en-US" sz="1400" dirty="0" err="1">
                <a:solidFill>
                  <a:schemeClr val="bg2">
                    <a:lumMod val="90000"/>
                  </a:schemeClr>
                </a:solidFill>
              </a:rPr>
              <a:t>jauna</a:t>
            </a:r>
            <a:r>
              <a:rPr lang="en-US" sz="1400" dirty="0">
                <a:solidFill>
                  <a:schemeClr val="bg2">
                    <a:lumMod val="90000"/>
                  </a:schemeClr>
                </a:solidFill>
              </a:rPr>
              <a:t>.</a:t>
            </a:r>
          </a:p>
          <a:p>
            <a:pPr algn="ctr"/>
            <a:endParaRPr lang="en-US" sz="1400" dirty="0"/>
          </a:p>
        </p:txBody>
      </p:sp>
      <p:pic>
        <p:nvPicPr>
          <p:cNvPr id="2052" name="Picture 4">
            <a:extLst>
              <a:ext uri="{FF2B5EF4-FFF2-40B4-BE49-F238E27FC236}">
                <a16:creationId xmlns:a16="http://schemas.microsoft.com/office/drawing/2014/main" id="{5CF765E0-361A-840C-5A31-301E7377F6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61" t="43942" r="5883" b="29411"/>
          <a:stretch/>
        </p:blipFill>
        <p:spPr bwMode="auto">
          <a:xfrm>
            <a:off x="8259440" y="435380"/>
            <a:ext cx="3831695" cy="27608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7155C5C-0DAC-B050-3208-319C529266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42" t="45312" r="33890" b="31358"/>
          <a:stretch/>
        </p:blipFill>
        <p:spPr bwMode="auto">
          <a:xfrm>
            <a:off x="72792" y="468597"/>
            <a:ext cx="4664860" cy="27276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0564A67-26D7-C165-2F99-2652F47411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19" t="46156" r="22963" b="32588"/>
          <a:stretch/>
        </p:blipFill>
        <p:spPr bwMode="auto">
          <a:xfrm>
            <a:off x="4737652" y="451988"/>
            <a:ext cx="3479822" cy="2727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06AF86-50BC-1138-789B-3F34E8E5586E}"/>
              </a:ext>
            </a:extLst>
          </p:cNvPr>
          <p:cNvSpPr txBox="1"/>
          <p:nvPr/>
        </p:nvSpPr>
        <p:spPr>
          <a:xfrm>
            <a:off x="4806125" y="3298447"/>
            <a:ext cx="3168915" cy="276999"/>
          </a:xfrm>
          <a:prstGeom prst="rect">
            <a:avLst/>
          </a:prstGeom>
          <a:noFill/>
        </p:spPr>
        <p:txBody>
          <a:bodyPr wrap="square">
            <a:spAutoFit/>
          </a:bodyPr>
          <a:lstStyle/>
          <a:p>
            <a:pPr algn="ctr"/>
            <a:r>
              <a:rPr lang="en-US" sz="1200" dirty="0">
                <a:solidFill>
                  <a:schemeClr val="accent4">
                    <a:lumMod val="40000"/>
                    <a:lumOff val="60000"/>
                  </a:schemeClr>
                </a:solidFill>
              </a:rPr>
              <a:t>12. </a:t>
            </a:r>
            <a:r>
              <a:rPr lang="en-US" sz="1200" dirty="0" err="1">
                <a:solidFill>
                  <a:schemeClr val="accent4">
                    <a:lumMod val="40000"/>
                    <a:lumOff val="60000"/>
                  </a:schemeClr>
                </a:solidFill>
              </a:rPr>
              <a:t>gadsimta</a:t>
            </a:r>
            <a:r>
              <a:rPr lang="en-US" sz="1200" dirty="0">
                <a:solidFill>
                  <a:schemeClr val="accent4">
                    <a:lumMod val="40000"/>
                    <a:lumOff val="60000"/>
                  </a:schemeClr>
                </a:solidFill>
              </a:rPr>
              <a:t> </a:t>
            </a:r>
            <a:r>
              <a:rPr lang="en-US" sz="1200" dirty="0" err="1">
                <a:solidFill>
                  <a:schemeClr val="accent4">
                    <a:lumMod val="40000"/>
                    <a:lumOff val="60000"/>
                  </a:schemeClr>
                </a:solidFill>
              </a:rPr>
              <a:t>Aberdīnas</a:t>
            </a:r>
            <a:r>
              <a:rPr lang="en-US" sz="1200" dirty="0">
                <a:solidFill>
                  <a:schemeClr val="accent4">
                    <a:lumMod val="40000"/>
                    <a:lumOff val="60000"/>
                  </a:schemeClr>
                </a:solidFill>
              </a:rPr>
              <a:t> </a:t>
            </a:r>
            <a:r>
              <a:rPr lang="lv-LV" sz="1200" dirty="0">
                <a:solidFill>
                  <a:schemeClr val="accent4">
                    <a:lumMod val="40000"/>
                    <a:lumOff val="60000"/>
                  </a:schemeClr>
                </a:solidFill>
              </a:rPr>
              <a:t>B</a:t>
            </a:r>
            <a:r>
              <a:rPr lang="en-US" sz="1200" dirty="0" err="1">
                <a:solidFill>
                  <a:schemeClr val="accent4">
                    <a:lumMod val="40000"/>
                    <a:lumOff val="60000"/>
                  </a:schemeClr>
                </a:solidFill>
              </a:rPr>
              <a:t>estiārij</a:t>
            </a:r>
            <a:r>
              <a:rPr lang="lv-LV" sz="1200" dirty="0">
                <a:solidFill>
                  <a:schemeClr val="accent4">
                    <a:lumMod val="40000"/>
                    <a:lumOff val="60000"/>
                  </a:schemeClr>
                </a:solidFill>
              </a:rPr>
              <a:t>s</a:t>
            </a:r>
            <a:r>
              <a:rPr lang="en-US" sz="1200" dirty="0">
                <a:solidFill>
                  <a:schemeClr val="accent4">
                    <a:lumMod val="40000"/>
                    <a:lumOff val="60000"/>
                  </a:schemeClr>
                </a:solidFill>
              </a:rPr>
              <a:t> </a:t>
            </a:r>
          </a:p>
        </p:txBody>
      </p:sp>
    </p:spTree>
    <p:extLst>
      <p:ext uri="{BB962C8B-B14F-4D97-AF65-F5344CB8AC3E}">
        <p14:creationId xmlns:p14="http://schemas.microsoft.com/office/powerpoint/2010/main" val="12794395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BC472-32E4-446D-9D1E-F9FC3B3910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4350" y="1"/>
            <a:ext cx="3997635" cy="4945126"/>
          </a:xfrm>
          <a:prstGeom prst="rect">
            <a:avLst/>
          </a:prstGeom>
        </p:spPr>
      </p:pic>
      <p:sp>
        <p:nvSpPr>
          <p:cNvPr id="4" name="TextBox 3">
            <a:extLst>
              <a:ext uri="{FF2B5EF4-FFF2-40B4-BE49-F238E27FC236}">
                <a16:creationId xmlns:a16="http://schemas.microsoft.com/office/drawing/2014/main" id="{B5CC628C-EA8B-695D-DF4D-33C5FF3E7678}"/>
              </a:ext>
            </a:extLst>
          </p:cNvPr>
          <p:cNvSpPr txBox="1"/>
          <p:nvPr/>
        </p:nvSpPr>
        <p:spPr>
          <a:xfrm>
            <a:off x="309224" y="5110015"/>
            <a:ext cx="3055253" cy="1569660"/>
          </a:xfrm>
          <a:prstGeom prst="rect">
            <a:avLst/>
          </a:prstGeom>
          <a:noFill/>
        </p:spPr>
        <p:txBody>
          <a:bodyPr wrap="square" rtlCol="0">
            <a:spAutoFit/>
          </a:bodyPr>
          <a:lstStyle/>
          <a:p>
            <a:pPr algn="ctr"/>
            <a:r>
              <a:rPr lang="lv-LV" sz="1600" dirty="0">
                <a:solidFill>
                  <a:schemeClr val="bg1">
                    <a:lumMod val="65000"/>
                  </a:schemeClr>
                </a:solidFill>
              </a:rPr>
              <a:t>«Saulriets Daugavā»,</a:t>
            </a:r>
          </a:p>
          <a:p>
            <a:pPr algn="ctr"/>
            <a:r>
              <a:rPr lang="lv-LV" sz="1600" dirty="0">
                <a:solidFill>
                  <a:schemeClr val="bg1">
                    <a:lumMod val="65000"/>
                  </a:schemeClr>
                </a:solidFill>
              </a:rPr>
              <a:t>ainava,</a:t>
            </a:r>
          </a:p>
          <a:p>
            <a:pPr algn="ctr"/>
            <a:r>
              <a:rPr lang="lv-LV" sz="1600" dirty="0">
                <a:solidFill>
                  <a:schemeClr val="bg1">
                    <a:lumMod val="65000"/>
                  </a:schemeClr>
                </a:solidFill>
              </a:rPr>
              <a:t> koka pamatne, eļļa, </a:t>
            </a:r>
          </a:p>
          <a:p>
            <a:pPr algn="ctr"/>
            <a:r>
              <a:rPr lang="lv-LV" sz="1600" dirty="0">
                <a:solidFill>
                  <a:schemeClr val="bg1">
                    <a:lumMod val="65000"/>
                  </a:schemeClr>
                </a:solidFill>
              </a:rPr>
              <a:t>20 x 10 cm, </a:t>
            </a:r>
          </a:p>
          <a:p>
            <a:pPr algn="ctr"/>
            <a:r>
              <a:rPr lang="lv-LV" sz="1600" dirty="0">
                <a:solidFill>
                  <a:schemeClr val="bg1">
                    <a:lumMod val="65000"/>
                  </a:schemeClr>
                </a:solidFill>
              </a:rPr>
              <a:t>Agra Ritiņa,</a:t>
            </a:r>
          </a:p>
          <a:p>
            <a:pPr algn="ctr"/>
            <a:r>
              <a:rPr lang="lv-LV" sz="1600" dirty="0">
                <a:solidFill>
                  <a:schemeClr val="bg1">
                    <a:lumMod val="65000"/>
                  </a:schemeClr>
                </a:solidFill>
              </a:rPr>
              <a:t>xxx</a:t>
            </a:r>
            <a:endParaRPr lang="en-US" sz="1600" dirty="0">
              <a:solidFill>
                <a:schemeClr val="bg1">
                  <a:lumMod val="65000"/>
                </a:schemeClr>
              </a:solidFill>
            </a:endParaRPr>
          </a:p>
        </p:txBody>
      </p:sp>
      <p:pic>
        <p:nvPicPr>
          <p:cNvPr id="6" name="Picture 5">
            <a:extLst>
              <a:ext uri="{FF2B5EF4-FFF2-40B4-BE49-F238E27FC236}">
                <a16:creationId xmlns:a16="http://schemas.microsoft.com/office/drawing/2014/main" id="{C7C5CBB2-1DE2-BAB9-EFD1-D5E796C52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11855" y="0"/>
            <a:ext cx="3899327" cy="4953375"/>
          </a:xfrm>
          <a:prstGeom prst="rect">
            <a:avLst/>
          </a:prstGeom>
        </p:spPr>
      </p:pic>
      <p:sp>
        <p:nvSpPr>
          <p:cNvPr id="9" name="TextBox 8">
            <a:extLst>
              <a:ext uri="{FF2B5EF4-FFF2-40B4-BE49-F238E27FC236}">
                <a16:creationId xmlns:a16="http://schemas.microsoft.com/office/drawing/2014/main" id="{EC59C97B-A642-FCA5-7084-67CFFBA8ADF0}"/>
              </a:ext>
            </a:extLst>
          </p:cNvPr>
          <p:cNvSpPr txBox="1"/>
          <p:nvPr/>
        </p:nvSpPr>
        <p:spPr>
          <a:xfrm>
            <a:off x="3494152" y="5093599"/>
            <a:ext cx="3733431" cy="1569660"/>
          </a:xfrm>
          <a:prstGeom prst="rect">
            <a:avLst/>
          </a:prstGeom>
          <a:noFill/>
        </p:spPr>
        <p:txBody>
          <a:bodyPr wrap="square" rtlCol="0">
            <a:spAutoFit/>
          </a:bodyPr>
          <a:lstStyle/>
          <a:p>
            <a:pPr algn="ctr"/>
            <a:r>
              <a:rPr lang="lv-LV" sz="1600" dirty="0">
                <a:solidFill>
                  <a:schemeClr val="bg1">
                    <a:lumMod val="65000"/>
                  </a:schemeClr>
                </a:solidFill>
              </a:rPr>
              <a:t>«Zvaigznēs»,</a:t>
            </a:r>
          </a:p>
          <a:p>
            <a:pPr algn="ctr"/>
            <a:r>
              <a:rPr lang="lv-LV" sz="1600" dirty="0">
                <a:solidFill>
                  <a:schemeClr val="bg1">
                    <a:lumMod val="65000"/>
                  </a:schemeClr>
                </a:solidFill>
              </a:rPr>
              <a:t>ainava,</a:t>
            </a:r>
          </a:p>
          <a:p>
            <a:pPr algn="ctr"/>
            <a:r>
              <a:rPr lang="lv-LV" sz="1600" dirty="0">
                <a:solidFill>
                  <a:schemeClr val="bg1">
                    <a:lumMod val="65000"/>
                  </a:schemeClr>
                </a:solidFill>
              </a:rPr>
              <a:t> koka pamatne, eļļa,</a:t>
            </a:r>
          </a:p>
          <a:p>
            <a:pPr algn="ctr"/>
            <a:r>
              <a:rPr lang="lv-LV" sz="1600" dirty="0">
                <a:solidFill>
                  <a:schemeClr val="bg1">
                    <a:lumMod val="65000"/>
                  </a:schemeClr>
                </a:solidFill>
              </a:rPr>
              <a:t>15 x 12 cm, </a:t>
            </a:r>
          </a:p>
          <a:p>
            <a:pPr algn="ctr"/>
            <a:r>
              <a:rPr lang="lv-LV" sz="1600" dirty="0">
                <a:solidFill>
                  <a:schemeClr val="bg1">
                    <a:lumMod val="65000"/>
                  </a:schemeClr>
                </a:solidFill>
              </a:rPr>
              <a:t>Agra Ritiņa,</a:t>
            </a:r>
          </a:p>
          <a:p>
            <a:pPr algn="ctr"/>
            <a:r>
              <a:rPr lang="lv-LV" sz="1600" dirty="0">
                <a:solidFill>
                  <a:schemeClr val="bg1">
                    <a:lumMod val="65000"/>
                  </a:schemeClr>
                </a:solidFill>
              </a:rPr>
              <a:t>2018</a:t>
            </a:r>
            <a:endParaRPr lang="en-US" sz="1600" dirty="0">
              <a:solidFill>
                <a:schemeClr val="bg1">
                  <a:lumMod val="65000"/>
                </a:schemeClr>
              </a:solidFill>
            </a:endParaRPr>
          </a:p>
        </p:txBody>
      </p:sp>
      <p:pic>
        <p:nvPicPr>
          <p:cNvPr id="11" name="Picture 10">
            <a:extLst>
              <a:ext uri="{FF2B5EF4-FFF2-40B4-BE49-F238E27FC236}">
                <a16:creationId xmlns:a16="http://schemas.microsoft.com/office/drawing/2014/main" id="{FE0E6288-3654-440D-65C1-A8023D0032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185" y="0"/>
            <a:ext cx="2301373" cy="4945127"/>
          </a:xfrm>
          <a:prstGeom prst="rect">
            <a:avLst/>
          </a:prstGeom>
        </p:spPr>
      </p:pic>
      <p:sp>
        <p:nvSpPr>
          <p:cNvPr id="5" name="TextBox 4">
            <a:extLst>
              <a:ext uri="{FF2B5EF4-FFF2-40B4-BE49-F238E27FC236}">
                <a16:creationId xmlns:a16="http://schemas.microsoft.com/office/drawing/2014/main" id="{DCD22D21-70CA-55AF-7797-A45C7D2DCD39}"/>
              </a:ext>
            </a:extLst>
          </p:cNvPr>
          <p:cNvSpPr txBox="1"/>
          <p:nvPr/>
        </p:nvSpPr>
        <p:spPr>
          <a:xfrm>
            <a:off x="7818217" y="5138066"/>
            <a:ext cx="3723887" cy="1569660"/>
          </a:xfrm>
          <a:prstGeom prst="rect">
            <a:avLst/>
          </a:prstGeom>
          <a:noFill/>
        </p:spPr>
        <p:txBody>
          <a:bodyPr wrap="square" rtlCol="0">
            <a:spAutoFit/>
          </a:bodyPr>
          <a:lstStyle/>
          <a:p>
            <a:pPr algn="ctr"/>
            <a:r>
              <a:rPr lang="lv-LV" sz="1600" dirty="0">
                <a:solidFill>
                  <a:schemeClr val="bg1">
                    <a:lumMod val="65000"/>
                  </a:schemeClr>
                </a:solidFill>
              </a:rPr>
              <a:t>«Sudrabs, ko lēja»,</a:t>
            </a:r>
          </a:p>
          <a:p>
            <a:pPr algn="ctr"/>
            <a:r>
              <a:rPr lang="lv-LV" sz="1600" dirty="0">
                <a:solidFill>
                  <a:schemeClr val="bg1">
                    <a:lumMod val="65000"/>
                  </a:schemeClr>
                </a:solidFill>
              </a:rPr>
              <a:t>ainava,</a:t>
            </a:r>
          </a:p>
          <a:p>
            <a:pPr algn="ctr"/>
            <a:r>
              <a:rPr lang="lv-LV" sz="1600" dirty="0">
                <a:solidFill>
                  <a:schemeClr val="bg1">
                    <a:lumMod val="65000"/>
                  </a:schemeClr>
                </a:solidFill>
              </a:rPr>
              <a:t> koka pamatne, eļļa, </a:t>
            </a:r>
          </a:p>
          <a:p>
            <a:pPr algn="ctr"/>
            <a:r>
              <a:rPr lang="lv-LV" sz="1600" dirty="0">
                <a:solidFill>
                  <a:schemeClr val="bg1">
                    <a:lumMod val="65000"/>
                  </a:schemeClr>
                </a:solidFill>
              </a:rPr>
              <a:t>15 x 12 cm, </a:t>
            </a:r>
          </a:p>
          <a:p>
            <a:pPr algn="ctr"/>
            <a:r>
              <a:rPr lang="lv-LV" sz="1600" dirty="0">
                <a:solidFill>
                  <a:schemeClr val="bg1">
                    <a:lumMod val="65000"/>
                  </a:schemeClr>
                </a:solidFill>
              </a:rPr>
              <a:t>Agra Ritiņa,</a:t>
            </a:r>
          </a:p>
          <a:p>
            <a:pPr algn="ctr"/>
            <a:r>
              <a:rPr lang="lv-LV" sz="1600" dirty="0">
                <a:solidFill>
                  <a:schemeClr val="bg1">
                    <a:lumMod val="65000"/>
                  </a:schemeClr>
                </a:solidFill>
              </a:rPr>
              <a:t>2018</a:t>
            </a:r>
            <a:endParaRPr lang="en-US" sz="1600" dirty="0">
              <a:solidFill>
                <a:schemeClr val="bg1">
                  <a:lumMod val="65000"/>
                </a:schemeClr>
              </a:solidFill>
            </a:endParaRPr>
          </a:p>
        </p:txBody>
      </p:sp>
    </p:spTree>
    <p:extLst>
      <p:ext uri="{BB962C8B-B14F-4D97-AF65-F5344CB8AC3E}">
        <p14:creationId xmlns:p14="http://schemas.microsoft.com/office/powerpoint/2010/main" val="4092682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50000"/>
            <a:alpha val="39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8F63A-DA57-F54F-ED14-09D517447A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56892" y="759381"/>
            <a:ext cx="4019721" cy="4022594"/>
          </a:xfrm>
          <a:prstGeom prst="rect">
            <a:avLst/>
          </a:prstGeom>
        </p:spPr>
      </p:pic>
      <p:pic>
        <p:nvPicPr>
          <p:cNvPr id="5" name="Picture 4">
            <a:extLst>
              <a:ext uri="{FF2B5EF4-FFF2-40B4-BE49-F238E27FC236}">
                <a16:creationId xmlns:a16="http://schemas.microsoft.com/office/drawing/2014/main" id="{82C4B992-F9BD-2F1B-B0FB-1D70BB7AAA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7924" y="759381"/>
            <a:ext cx="5034367" cy="4003755"/>
          </a:xfrm>
          <a:prstGeom prst="rect">
            <a:avLst/>
          </a:prstGeom>
        </p:spPr>
      </p:pic>
      <p:pic>
        <p:nvPicPr>
          <p:cNvPr id="2" name="Picture 1">
            <a:extLst>
              <a:ext uri="{FF2B5EF4-FFF2-40B4-BE49-F238E27FC236}">
                <a16:creationId xmlns:a16="http://schemas.microsoft.com/office/drawing/2014/main" id="{2B318F09-51F7-EF28-0054-4E59954E02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1017" y="759381"/>
            <a:ext cx="2370019" cy="4022594"/>
          </a:xfrm>
          <a:prstGeom prst="rect">
            <a:avLst/>
          </a:prstGeom>
        </p:spPr>
      </p:pic>
      <p:sp>
        <p:nvSpPr>
          <p:cNvPr id="4" name="TextBox 3">
            <a:extLst>
              <a:ext uri="{FF2B5EF4-FFF2-40B4-BE49-F238E27FC236}">
                <a16:creationId xmlns:a16="http://schemas.microsoft.com/office/drawing/2014/main" id="{CC4B6718-04E5-7267-BD08-56D35CA34D0D}"/>
              </a:ext>
            </a:extLst>
          </p:cNvPr>
          <p:cNvSpPr txBox="1"/>
          <p:nvPr/>
        </p:nvSpPr>
        <p:spPr>
          <a:xfrm>
            <a:off x="7107996" y="4932354"/>
            <a:ext cx="4815193" cy="1569660"/>
          </a:xfrm>
          <a:prstGeom prst="rect">
            <a:avLst/>
          </a:prstGeom>
          <a:noFill/>
        </p:spPr>
        <p:txBody>
          <a:bodyPr wrap="square" rtlCol="0">
            <a:spAutoFit/>
          </a:bodyPr>
          <a:lstStyle/>
          <a:p>
            <a:pPr algn="ctr"/>
            <a:r>
              <a:rPr lang="lv-LV" sz="1600" dirty="0"/>
              <a:t>«Daba atpūšas»,</a:t>
            </a:r>
          </a:p>
          <a:p>
            <a:pPr algn="ctr"/>
            <a:r>
              <a:rPr lang="lv-LV" sz="1600" dirty="0"/>
              <a:t>ainava,</a:t>
            </a:r>
          </a:p>
          <a:p>
            <a:pPr algn="ctr"/>
            <a:r>
              <a:rPr lang="lv-LV" sz="1600" dirty="0"/>
              <a:t> audekls, eļļa,</a:t>
            </a:r>
          </a:p>
          <a:p>
            <a:pPr algn="ctr"/>
            <a:r>
              <a:rPr lang="lv-LV" sz="1600" dirty="0"/>
              <a:t> 20 x 25 cm, </a:t>
            </a:r>
          </a:p>
          <a:p>
            <a:pPr algn="ctr"/>
            <a:r>
              <a:rPr lang="lv-LV" sz="1600" dirty="0"/>
              <a:t>Agra Ritiņa, </a:t>
            </a:r>
          </a:p>
          <a:p>
            <a:pPr algn="ctr"/>
            <a:r>
              <a:rPr lang="lv-LV" sz="1600" dirty="0"/>
              <a:t>2006</a:t>
            </a:r>
            <a:endParaRPr lang="en-US" sz="1600" dirty="0"/>
          </a:p>
        </p:txBody>
      </p:sp>
      <p:sp>
        <p:nvSpPr>
          <p:cNvPr id="6" name="TextBox 5">
            <a:extLst>
              <a:ext uri="{FF2B5EF4-FFF2-40B4-BE49-F238E27FC236}">
                <a16:creationId xmlns:a16="http://schemas.microsoft.com/office/drawing/2014/main" id="{03DE3440-0AEC-D09A-92AB-A88091743D61}"/>
              </a:ext>
            </a:extLst>
          </p:cNvPr>
          <p:cNvSpPr txBox="1"/>
          <p:nvPr/>
        </p:nvSpPr>
        <p:spPr>
          <a:xfrm>
            <a:off x="3211443" y="4949635"/>
            <a:ext cx="3180522" cy="1323439"/>
          </a:xfrm>
          <a:prstGeom prst="rect">
            <a:avLst/>
          </a:prstGeom>
          <a:noFill/>
        </p:spPr>
        <p:txBody>
          <a:bodyPr wrap="square" rtlCol="0">
            <a:spAutoFit/>
          </a:bodyPr>
          <a:lstStyle/>
          <a:p>
            <a:pPr algn="ctr"/>
            <a:r>
              <a:rPr lang="lv-LV" sz="1600" dirty="0"/>
              <a:t>«Gaisma Gaismā»,</a:t>
            </a:r>
          </a:p>
          <a:p>
            <a:pPr algn="ctr"/>
            <a:r>
              <a:rPr lang="lv-LV" sz="1600" dirty="0"/>
              <a:t>ainava,</a:t>
            </a:r>
          </a:p>
          <a:p>
            <a:pPr algn="ctr"/>
            <a:r>
              <a:rPr lang="lv-LV" sz="1600" dirty="0"/>
              <a:t> audekls, eļļas krāsas, 20 x 20 cm, </a:t>
            </a:r>
          </a:p>
          <a:p>
            <a:pPr algn="ctr"/>
            <a:r>
              <a:rPr lang="lv-LV" sz="1600" dirty="0"/>
              <a:t>Agra Ritiņa, </a:t>
            </a:r>
          </a:p>
          <a:p>
            <a:pPr algn="ctr"/>
            <a:r>
              <a:rPr lang="lv-LV" sz="1600" dirty="0"/>
              <a:t>2014</a:t>
            </a:r>
            <a:endParaRPr lang="en-US" sz="1600" dirty="0"/>
          </a:p>
        </p:txBody>
      </p:sp>
      <p:sp>
        <p:nvSpPr>
          <p:cNvPr id="7" name="TextBox 6">
            <a:extLst>
              <a:ext uri="{FF2B5EF4-FFF2-40B4-BE49-F238E27FC236}">
                <a16:creationId xmlns:a16="http://schemas.microsoft.com/office/drawing/2014/main" id="{D3DAC1DD-80E5-16D5-CF54-DAF901543828}"/>
              </a:ext>
            </a:extLst>
          </p:cNvPr>
          <p:cNvSpPr txBox="1"/>
          <p:nvPr/>
        </p:nvSpPr>
        <p:spPr>
          <a:xfrm>
            <a:off x="162950" y="4953752"/>
            <a:ext cx="2549329" cy="1323439"/>
          </a:xfrm>
          <a:prstGeom prst="rect">
            <a:avLst/>
          </a:prstGeom>
          <a:noFill/>
        </p:spPr>
        <p:txBody>
          <a:bodyPr wrap="square" rtlCol="0">
            <a:spAutoFit/>
          </a:bodyPr>
          <a:lstStyle/>
          <a:p>
            <a:pPr algn="ctr"/>
            <a:r>
              <a:rPr lang="lv-LV" sz="1600" dirty="0"/>
              <a:t>«Pienenēs»,</a:t>
            </a:r>
          </a:p>
          <a:p>
            <a:pPr algn="ctr"/>
            <a:r>
              <a:rPr lang="lv-LV" sz="1600" dirty="0"/>
              <a:t>ainava,</a:t>
            </a:r>
          </a:p>
          <a:p>
            <a:pPr algn="ctr"/>
            <a:r>
              <a:rPr lang="lv-LV" sz="1600" dirty="0"/>
              <a:t> kartons, eļļa, 22 x 12 cm, </a:t>
            </a:r>
          </a:p>
          <a:p>
            <a:pPr algn="ctr"/>
            <a:r>
              <a:rPr lang="lv-LV" sz="1600" dirty="0"/>
              <a:t>Agra Ritiņa, </a:t>
            </a:r>
          </a:p>
          <a:p>
            <a:pPr algn="ctr"/>
            <a:r>
              <a:rPr lang="lv-LV" sz="1600" dirty="0"/>
              <a:t>2006</a:t>
            </a:r>
            <a:endParaRPr lang="en-US" sz="1600" dirty="0"/>
          </a:p>
        </p:txBody>
      </p:sp>
    </p:spTree>
    <p:extLst>
      <p:ext uri="{BB962C8B-B14F-4D97-AF65-F5344CB8AC3E}">
        <p14:creationId xmlns:p14="http://schemas.microsoft.com/office/powerpoint/2010/main" val="36468412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5C73E-2150-7C0D-3914-CCEA96CDDF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41117" y="357808"/>
            <a:ext cx="3638428" cy="4903305"/>
          </a:xfrm>
          <a:prstGeom prst="rect">
            <a:avLst/>
          </a:prstGeom>
        </p:spPr>
      </p:pic>
      <p:sp>
        <p:nvSpPr>
          <p:cNvPr id="4" name="TextBox 3">
            <a:extLst>
              <a:ext uri="{FF2B5EF4-FFF2-40B4-BE49-F238E27FC236}">
                <a16:creationId xmlns:a16="http://schemas.microsoft.com/office/drawing/2014/main" id="{D94BA5F2-7864-347F-280C-920491F6F64A}"/>
              </a:ext>
            </a:extLst>
          </p:cNvPr>
          <p:cNvSpPr txBox="1"/>
          <p:nvPr/>
        </p:nvSpPr>
        <p:spPr>
          <a:xfrm>
            <a:off x="1222977" y="5609854"/>
            <a:ext cx="4099979" cy="923330"/>
          </a:xfrm>
          <a:prstGeom prst="rect">
            <a:avLst/>
          </a:prstGeom>
          <a:noFill/>
        </p:spPr>
        <p:txBody>
          <a:bodyPr wrap="square" rtlCol="0">
            <a:spAutoFit/>
          </a:bodyPr>
          <a:lstStyle/>
          <a:p>
            <a:pPr algn="ctr"/>
            <a:r>
              <a:rPr lang="lv-LV" dirty="0">
                <a:solidFill>
                  <a:srgbClr val="C00000"/>
                </a:solidFill>
              </a:rPr>
              <a:t> </a:t>
            </a:r>
            <a:r>
              <a:rPr lang="lv-LV" dirty="0">
                <a:solidFill>
                  <a:schemeClr val="accent2">
                    <a:lumMod val="50000"/>
                  </a:schemeClr>
                </a:solidFill>
              </a:rPr>
              <a:t>«Otra puse», abstrakta ainava, </a:t>
            </a:r>
          </a:p>
          <a:p>
            <a:pPr algn="ctr"/>
            <a:r>
              <a:rPr lang="lv-LV" dirty="0">
                <a:solidFill>
                  <a:schemeClr val="accent2">
                    <a:lumMod val="50000"/>
                  </a:schemeClr>
                </a:solidFill>
              </a:rPr>
              <a:t> audekls, jaukta tehnika, </a:t>
            </a:r>
            <a:r>
              <a:rPr lang="en-US" dirty="0">
                <a:solidFill>
                  <a:schemeClr val="accent2">
                    <a:lumMod val="50000"/>
                  </a:schemeClr>
                </a:solidFill>
              </a:rPr>
              <a:t>Ø</a:t>
            </a:r>
            <a:r>
              <a:rPr lang="lv-LV" dirty="0">
                <a:solidFill>
                  <a:schemeClr val="accent2">
                    <a:lumMod val="50000"/>
                  </a:schemeClr>
                </a:solidFill>
              </a:rPr>
              <a:t> 21  cm, </a:t>
            </a:r>
          </a:p>
          <a:p>
            <a:pPr algn="ctr"/>
            <a:r>
              <a:rPr lang="lv-LV" dirty="0">
                <a:solidFill>
                  <a:schemeClr val="accent2">
                    <a:lumMod val="50000"/>
                  </a:schemeClr>
                </a:solidFill>
              </a:rPr>
              <a:t>Grieta , 2023</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32387B87-E911-E48D-8410-8393C22FB276}"/>
              </a:ext>
            </a:extLst>
          </p:cNvPr>
          <p:cNvSpPr txBox="1"/>
          <p:nvPr/>
        </p:nvSpPr>
        <p:spPr>
          <a:xfrm>
            <a:off x="6897125" y="5170327"/>
            <a:ext cx="4099979" cy="1477328"/>
          </a:xfrm>
          <a:prstGeom prst="rect">
            <a:avLst/>
          </a:prstGeom>
          <a:noFill/>
        </p:spPr>
        <p:txBody>
          <a:bodyPr wrap="square" rtlCol="0">
            <a:spAutoFit/>
          </a:bodyPr>
          <a:lstStyle/>
          <a:p>
            <a:pPr algn="ctr"/>
            <a:endParaRPr lang="lv-LV" dirty="0">
              <a:solidFill>
                <a:schemeClr val="bg1">
                  <a:lumMod val="65000"/>
                </a:schemeClr>
              </a:solidFill>
            </a:endParaRPr>
          </a:p>
          <a:p>
            <a:pPr algn="ctr"/>
            <a:r>
              <a:rPr lang="lv-LV" dirty="0">
                <a:solidFill>
                  <a:schemeClr val="accent2">
                    <a:lumMod val="50000"/>
                  </a:schemeClr>
                </a:solidFill>
              </a:rPr>
              <a:t> «Nākamais solis», ainava, </a:t>
            </a:r>
          </a:p>
          <a:p>
            <a:pPr algn="ctr"/>
            <a:r>
              <a:rPr lang="lv-LV" dirty="0">
                <a:solidFill>
                  <a:schemeClr val="accent2">
                    <a:lumMod val="50000"/>
                  </a:schemeClr>
                </a:solidFill>
              </a:rPr>
              <a:t> jaukta tehnika,  13 x 11 cm, </a:t>
            </a:r>
          </a:p>
          <a:p>
            <a:pPr algn="ctr"/>
            <a:r>
              <a:rPr lang="lv-LV" dirty="0">
                <a:solidFill>
                  <a:schemeClr val="accent2">
                    <a:lumMod val="50000"/>
                  </a:schemeClr>
                </a:solidFill>
              </a:rPr>
              <a:t>Grieta , </a:t>
            </a:r>
          </a:p>
          <a:p>
            <a:pPr algn="ctr"/>
            <a:r>
              <a:rPr lang="lv-LV" dirty="0">
                <a:solidFill>
                  <a:schemeClr val="accent2">
                    <a:lumMod val="50000"/>
                  </a:schemeClr>
                </a:solidFill>
              </a:rPr>
              <a:t>2021</a:t>
            </a:r>
            <a:endParaRPr lang="en-US" dirty="0">
              <a:solidFill>
                <a:schemeClr val="accent2">
                  <a:lumMod val="50000"/>
                </a:schemeClr>
              </a:solidFill>
            </a:endParaRPr>
          </a:p>
        </p:txBody>
      </p:sp>
      <p:pic>
        <p:nvPicPr>
          <p:cNvPr id="7" name="Picture 6">
            <a:extLst>
              <a:ext uri="{FF2B5EF4-FFF2-40B4-BE49-F238E27FC236}">
                <a16:creationId xmlns:a16="http://schemas.microsoft.com/office/drawing/2014/main" id="{52912000-0669-6BB8-9112-F5E5AD31C0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39288" y="391533"/>
            <a:ext cx="4971686" cy="4767475"/>
          </a:xfrm>
          <a:prstGeom prst="rect">
            <a:avLst/>
          </a:prstGeom>
        </p:spPr>
      </p:pic>
    </p:spTree>
    <p:extLst>
      <p:ext uri="{BB962C8B-B14F-4D97-AF65-F5344CB8AC3E}">
        <p14:creationId xmlns:p14="http://schemas.microsoft.com/office/powerpoint/2010/main" val="1295586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1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C415-0BC4-26C2-CCC9-459F69B8C8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1329" y="0"/>
            <a:ext cx="6877358" cy="6858000"/>
          </a:xfrm>
          <a:prstGeom prst="rect">
            <a:avLst/>
          </a:prstGeom>
        </p:spPr>
      </p:pic>
      <p:pic>
        <p:nvPicPr>
          <p:cNvPr id="5" name="Picture 4">
            <a:extLst>
              <a:ext uri="{FF2B5EF4-FFF2-40B4-BE49-F238E27FC236}">
                <a16:creationId xmlns:a16="http://schemas.microsoft.com/office/drawing/2014/main" id="{1A014038-154E-873E-8F61-0DA8FC3356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6960" y="1004489"/>
            <a:ext cx="2083064" cy="2164380"/>
          </a:xfrm>
          <a:prstGeom prst="rect">
            <a:avLst/>
          </a:prstGeom>
        </p:spPr>
      </p:pic>
      <p:sp>
        <p:nvSpPr>
          <p:cNvPr id="2" name="TextBox 1">
            <a:extLst>
              <a:ext uri="{FF2B5EF4-FFF2-40B4-BE49-F238E27FC236}">
                <a16:creationId xmlns:a16="http://schemas.microsoft.com/office/drawing/2014/main" id="{3B0F59ED-9780-D047-51CF-41774EC6A234}"/>
              </a:ext>
            </a:extLst>
          </p:cNvPr>
          <p:cNvSpPr txBox="1"/>
          <p:nvPr/>
        </p:nvSpPr>
        <p:spPr>
          <a:xfrm>
            <a:off x="8011590" y="3792372"/>
            <a:ext cx="3581669" cy="1754326"/>
          </a:xfrm>
          <a:prstGeom prst="rect">
            <a:avLst/>
          </a:prstGeom>
          <a:noFill/>
        </p:spPr>
        <p:txBody>
          <a:bodyPr wrap="square" rtlCol="0">
            <a:spAutoFit/>
          </a:bodyPr>
          <a:lstStyle/>
          <a:p>
            <a:pPr algn="ctr"/>
            <a:r>
              <a:rPr lang="lv-LV" dirty="0"/>
              <a:t>«Rēzekne»,</a:t>
            </a:r>
          </a:p>
          <a:p>
            <a:pPr algn="ctr"/>
            <a:r>
              <a:rPr lang="lv-LV" dirty="0"/>
              <a:t> abstrakta ainava, </a:t>
            </a:r>
          </a:p>
          <a:p>
            <a:pPr algn="ctr"/>
            <a:r>
              <a:rPr lang="lv-LV" dirty="0"/>
              <a:t> </a:t>
            </a:r>
            <a:r>
              <a:rPr lang="lv-LV" dirty="0" err="1"/>
              <a:t>audeks</a:t>
            </a:r>
            <a:r>
              <a:rPr lang="lv-LV" dirty="0"/>
              <a:t>, eļļa,  </a:t>
            </a:r>
          </a:p>
          <a:p>
            <a:pPr algn="ctr"/>
            <a:r>
              <a:rPr lang="lv-LV" dirty="0"/>
              <a:t>20 x 20 cm, </a:t>
            </a:r>
          </a:p>
          <a:p>
            <a:pPr algn="ctr"/>
            <a:r>
              <a:rPr lang="lv-LV" dirty="0"/>
              <a:t>E. </a:t>
            </a:r>
            <a:r>
              <a:rPr lang="lv-LV" dirty="0" err="1"/>
              <a:t>Morioni</a:t>
            </a:r>
            <a:r>
              <a:rPr lang="lv-LV" dirty="0"/>
              <a:t>, </a:t>
            </a:r>
          </a:p>
          <a:p>
            <a:pPr algn="ctr"/>
            <a:r>
              <a:rPr lang="lv-LV" dirty="0"/>
              <a:t>2007</a:t>
            </a:r>
            <a:endParaRPr lang="en-US" dirty="0"/>
          </a:p>
        </p:txBody>
      </p:sp>
    </p:spTree>
    <p:extLst>
      <p:ext uri="{BB962C8B-B14F-4D97-AF65-F5344CB8AC3E}">
        <p14:creationId xmlns:p14="http://schemas.microsoft.com/office/powerpoint/2010/main" val="1465023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89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32F0D-31F5-7A47-A470-480FA80D2A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159" y="0"/>
            <a:ext cx="2932769" cy="2936891"/>
          </a:xfrm>
          <a:prstGeom prst="rect">
            <a:avLst/>
          </a:prstGeom>
        </p:spPr>
      </p:pic>
      <p:pic>
        <p:nvPicPr>
          <p:cNvPr id="5" name="Picture 4">
            <a:extLst>
              <a:ext uri="{FF2B5EF4-FFF2-40B4-BE49-F238E27FC236}">
                <a16:creationId xmlns:a16="http://schemas.microsoft.com/office/drawing/2014/main" id="{A1D6BE0D-0F8D-EE0A-DA40-028A6F2961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2271" y="-1"/>
            <a:ext cx="2901557" cy="2936891"/>
          </a:xfrm>
          <a:prstGeom prst="rect">
            <a:avLst/>
          </a:prstGeom>
        </p:spPr>
      </p:pic>
      <p:pic>
        <p:nvPicPr>
          <p:cNvPr id="7" name="Picture 6">
            <a:extLst>
              <a:ext uri="{FF2B5EF4-FFF2-40B4-BE49-F238E27FC236}">
                <a16:creationId xmlns:a16="http://schemas.microsoft.com/office/drawing/2014/main" id="{3B0C26B5-7CC1-D485-CAAA-551C54067C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673" y="-1"/>
            <a:ext cx="2869005" cy="2931194"/>
          </a:xfrm>
          <a:prstGeom prst="rect">
            <a:avLst/>
          </a:prstGeom>
        </p:spPr>
      </p:pic>
      <p:pic>
        <p:nvPicPr>
          <p:cNvPr id="9" name="Picture 8">
            <a:extLst>
              <a:ext uri="{FF2B5EF4-FFF2-40B4-BE49-F238E27FC236}">
                <a16:creationId xmlns:a16="http://schemas.microsoft.com/office/drawing/2014/main" id="{E596E3AF-1A9E-4137-A8A8-2734B00824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79823" y="-5697"/>
            <a:ext cx="2918808" cy="2931194"/>
          </a:xfrm>
          <a:prstGeom prst="rect">
            <a:avLst/>
          </a:prstGeom>
        </p:spPr>
      </p:pic>
      <p:pic>
        <p:nvPicPr>
          <p:cNvPr id="11" name="Picture 10">
            <a:extLst>
              <a:ext uri="{FF2B5EF4-FFF2-40B4-BE49-F238E27FC236}">
                <a16:creationId xmlns:a16="http://schemas.microsoft.com/office/drawing/2014/main" id="{8E7D0A27-9F88-1342-6CDC-2F9138FDE27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2159" y="2968421"/>
            <a:ext cx="2934792" cy="2936891"/>
          </a:xfrm>
          <a:prstGeom prst="rect">
            <a:avLst/>
          </a:prstGeom>
        </p:spPr>
      </p:pic>
      <p:pic>
        <p:nvPicPr>
          <p:cNvPr id="13" name="Picture 12">
            <a:extLst>
              <a:ext uri="{FF2B5EF4-FFF2-40B4-BE49-F238E27FC236}">
                <a16:creationId xmlns:a16="http://schemas.microsoft.com/office/drawing/2014/main" id="{5F235F43-F8CF-9C9C-2AFD-B8F1EAA7BCA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50099" y="2968421"/>
            <a:ext cx="2923729" cy="2917441"/>
          </a:xfrm>
          <a:prstGeom prst="rect">
            <a:avLst/>
          </a:prstGeom>
        </p:spPr>
      </p:pic>
      <p:pic>
        <p:nvPicPr>
          <p:cNvPr id="15" name="Picture 14">
            <a:extLst>
              <a:ext uri="{FF2B5EF4-FFF2-40B4-BE49-F238E27FC236}">
                <a16:creationId xmlns:a16="http://schemas.microsoft.com/office/drawing/2014/main" id="{B08AB4C2-ADFE-3834-D073-5E27E110376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17439" y="2968422"/>
            <a:ext cx="2922890" cy="2931194"/>
          </a:xfrm>
          <a:prstGeom prst="rect">
            <a:avLst/>
          </a:prstGeom>
        </p:spPr>
      </p:pic>
      <p:pic>
        <p:nvPicPr>
          <p:cNvPr id="17" name="Picture 16">
            <a:extLst>
              <a:ext uri="{FF2B5EF4-FFF2-40B4-BE49-F238E27FC236}">
                <a16:creationId xmlns:a16="http://schemas.microsoft.com/office/drawing/2014/main" id="{F819A72E-51A0-C457-892D-95BEF5FB428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94316" y="2968421"/>
            <a:ext cx="2929828" cy="2917440"/>
          </a:xfrm>
          <a:prstGeom prst="rect">
            <a:avLst/>
          </a:prstGeom>
        </p:spPr>
      </p:pic>
      <p:sp>
        <p:nvSpPr>
          <p:cNvPr id="18" name="TextBox 17">
            <a:extLst>
              <a:ext uri="{FF2B5EF4-FFF2-40B4-BE49-F238E27FC236}">
                <a16:creationId xmlns:a16="http://schemas.microsoft.com/office/drawing/2014/main" id="{718E0410-B474-06D5-FB68-BDC7495B8415}"/>
              </a:ext>
            </a:extLst>
          </p:cNvPr>
          <p:cNvSpPr txBox="1"/>
          <p:nvPr/>
        </p:nvSpPr>
        <p:spPr>
          <a:xfrm>
            <a:off x="2981739" y="5851876"/>
            <a:ext cx="6217968" cy="646331"/>
          </a:xfrm>
          <a:prstGeom prst="rect">
            <a:avLst/>
          </a:prstGeom>
          <a:noFill/>
        </p:spPr>
        <p:txBody>
          <a:bodyPr wrap="square" rtlCol="0">
            <a:spAutoFit/>
          </a:bodyPr>
          <a:lstStyle/>
          <a:p>
            <a:pPr algn="ctr"/>
            <a:endParaRPr lang="lv-LV" dirty="0"/>
          </a:p>
          <a:p>
            <a:pPr algn="ctr"/>
            <a:r>
              <a:rPr lang="lv-LV" dirty="0"/>
              <a:t> </a:t>
            </a:r>
            <a:r>
              <a:rPr lang="lv-LV" sz="1600" dirty="0">
                <a:solidFill>
                  <a:schemeClr val="bg1">
                    <a:lumMod val="75000"/>
                  </a:schemeClr>
                </a:solidFill>
              </a:rPr>
              <a:t>Portretu sērija, audekls, eļļa,  20 x 20 cm, Grieta , 2018, 2019</a:t>
            </a:r>
            <a:endParaRPr lang="en-US" sz="1600" dirty="0">
              <a:solidFill>
                <a:schemeClr val="bg1">
                  <a:lumMod val="75000"/>
                </a:schemeClr>
              </a:solidFill>
            </a:endParaRPr>
          </a:p>
        </p:txBody>
      </p:sp>
    </p:spTree>
    <p:extLst>
      <p:ext uri="{BB962C8B-B14F-4D97-AF65-F5344CB8AC3E}">
        <p14:creationId xmlns:p14="http://schemas.microsoft.com/office/powerpoint/2010/main" val="3544860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8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4DF49-1AEE-507F-3D76-3500BD3EFA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9434" y="760012"/>
            <a:ext cx="3715557" cy="3709227"/>
          </a:xfrm>
          <a:prstGeom prst="rect">
            <a:avLst/>
          </a:prstGeom>
        </p:spPr>
      </p:pic>
      <p:sp>
        <p:nvSpPr>
          <p:cNvPr id="4" name="TextBox 3">
            <a:extLst>
              <a:ext uri="{FF2B5EF4-FFF2-40B4-BE49-F238E27FC236}">
                <a16:creationId xmlns:a16="http://schemas.microsoft.com/office/drawing/2014/main" id="{E7877F3D-714D-F246-ACDC-9B87F61C0398}"/>
              </a:ext>
            </a:extLst>
          </p:cNvPr>
          <p:cNvSpPr txBox="1"/>
          <p:nvPr/>
        </p:nvSpPr>
        <p:spPr>
          <a:xfrm>
            <a:off x="391114" y="4651297"/>
            <a:ext cx="3359251" cy="1754326"/>
          </a:xfrm>
          <a:prstGeom prst="rect">
            <a:avLst/>
          </a:prstGeom>
          <a:noFill/>
        </p:spPr>
        <p:txBody>
          <a:bodyPr wrap="square" rtlCol="0">
            <a:spAutoFit/>
          </a:bodyPr>
          <a:lstStyle/>
          <a:p>
            <a:pPr algn="ctr"/>
            <a:r>
              <a:rPr lang="lv-LV" dirty="0"/>
              <a:t>«Pašportrets»,</a:t>
            </a:r>
          </a:p>
          <a:p>
            <a:pPr algn="ctr"/>
            <a:r>
              <a:rPr lang="lv-LV" dirty="0"/>
              <a:t> portrets, </a:t>
            </a:r>
          </a:p>
          <a:p>
            <a:pPr algn="ctr"/>
            <a:r>
              <a:rPr lang="lv-LV" dirty="0"/>
              <a:t> audekls, eļļa,  </a:t>
            </a:r>
          </a:p>
          <a:p>
            <a:pPr algn="ctr"/>
            <a:r>
              <a:rPr lang="lv-LV" dirty="0"/>
              <a:t>10 x10 cm, </a:t>
            </a:r>
          </a:p>
          <a:p>
            <a:pPr algn="ctr"/>
            <a:r>
              <a:rPr lang="lv-LV" dirty="0"/>
              <a:t>Viktorija </a:t>
            </a:r>
            <a:r>
              <a:rPr lang="lv-LV" dirty="0" err="1"/>
              <a:t>Grappa</a:t>
            </a:r>
            <a:r>
              <a:rPr lang="lv-LV" dirty="0"/>
              <a:t>, </a:t>
            </a:r>
          </a:p>
          <a:p>
            <a:pPr algn="ctr"/>
            <a:r>
              <a:rPr lang="lv-LV" dirty="0"/>
              <a:t>2019</a:t>
            </a:r>
            <a:endParaRPr lang="en-US" dirty="0"/>
          </a:p>
        </p:txBody>
      </p:sp>
      <p:pic>
        <p:nvPicPr>
          <p:cNvPr id="6" name="Picture 5">
            <a:extLst>
              <a:ext uri="{FF2B5EF4-FFF2-40B4-BE49-F238E27FC236}">
                <a16:creationId xmlns:a16="http://schemas.microsoft.com/office/drawing/2014/main" id="{2AE727E6-C3FF-35EB-31C9-3D1C59ED46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8222" y="762548"/>
            <a:ext cx="3715556" cy="3706691"/>
          </a:xfrm>
          <a:prstGeom prst="rect">
            <a:avLst/>
          </a:prstGeom>
        </p:spPr>
      </p:pic>
      <p:sp>
        <p:nvSpPr>
          <p:cNvPr id="7" name="TextBox 6">
            <a:extLst>
              <a:ext uri="{FF2B5EF4-FFF2-40B4-BE49-F238E27FC236}">
                <a16:creationId xmlns:a16="http://schemas.microsoft.com/office/drawing/2014/main" id="{1E8FAA0A-302E-D3DE-4C41-DDE9FD806075}"/>
              </a:ext>
            </a:extLst>
          </p:cNvPr>
          <p:cNvSpPr txBox="1"/>
          <p:nvPr/>
        </p:nvSpPr>
        <p:spPr>
          <a:xfrm>
            <a:off x="4412973" y="4628116"/>
            <a:ext cx="3581669" cy="1754326"/>
          </a:xfrm>
          <a:prstGeom prst="rect">
            <a:avLst/>
          </a:prstGeom>
          <a:noFill/>
        </p:spPr>
        <p:txBody>
          <a:bodyPr wrap="square" rtlCol="0">
            <a:spAutoFit/>
          </a:bodyPr>
          <a:lstStyle/>
          <a:p>
            <a:pPr algn="ctr"/>
            <a:r>
              <a:rPr lang="lv-LV" dirty="0"/>
              <a:t>«Ņikita»,</a:t>
            </a:r>
          </a:p>
          <a:p>
            <a:pPr algn="ctr"/>
            <a:r>
              <a:rPr lang="lv-LV" dirty="0"/>
              <a:t> portrets, </a:t>
            </a:r>
          </a:p>
          <a:p>
            <a:pPr algn="ctr"/>
            <a:r>
              <a:rPr lang="lv-LV" dirty="0"/>
              <a:t> </a:t>
            </a:r>
            <a:r>
              <a:rPr lang="lv-LV" dirty="0" err="1"/>
              <a:t>audeks</a:t>
            </a:r>
            <a:r>
              <a:rPr lang="lv-LV" dirty="0"/>
              <a:t>, eļļa,  </a:t>
            </a:r>
          </a:p>
          <a:p>
            <a:pPr algn="ctr"/>
            <a:r>
              <a:rPr lang="lv-LV" dirty="0"/>
              <a:t>9 x 9 cm, </a:t>
            </a:r>
          </a:p>
          <a:p>
            <a:pPr algn="ctr"/>
            <a:r>
              <a:rPr lang="lv-LV" dirty="0"/>
              <a:t>Viktorija </a:t>
            </a:r>
            <a:r>
              <a:rPr lang="lv-LV" dirty="0" err="1"/>
              <a:t>Grappa</a:t>
            </a:r>
            <a:r>
              <a:rPr lang="lv-LV" dirty="0"/>
              <a:t>, </a:t>
            </a:r>
          </a:p>
          <a:p>
            <a:pPr algn="ctr"/>
            <a:r>
              <a:rPr lang="lv-LV" dirty="0"/>
              <a:t>2019</a:t>
            </a:r>
            <a:endParaRPr lang="en-US" dirty="0"/>
          </a:p>
        </p:txBody>
      </p:sp>
      <p:pic>
        <p:nvPicPr>
          <p:cNvPr id="8" name="Picture 7">
            <a:extLst>
              <a:ext uri="{FF2B5EF4-FFF2-40B4-BE49-F238E27FC236}">
                <a16:creationId xmlns:a16="http://schemas.microsoft.com/office/drawing/2014/main" id="{E84F2E9C-2BE2-3223-F21F-65D207A282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69584" y="776521"/>
            <a:ext cx="3671113" cy="3706692"/>
          </a:xfrm>
          <a:prstGeom prst="rect">
            <a:avLst/>
          </a:prstGeom>
        </p:spPr>
      </p:pic>
      <p:sp>
        <p:nvSpPr>
          <p:cNvPr id="2" name="TextBox 1">
            <a:extLst>
              <a:ext uri="{FF2B5EF4-FFF2-40B4-BE49-F238E27FC236}">
                <a16:creationId xmlns:a16="http://schemas.microsoft.com/office/drawing/2014/main" id="{F81FE8FC-0384-78F2-E033-A23FCAA03B24}"/>
              </a:ext>
            </a:extLst>
          </p:cNvPr>
          <p:cNvSpPr txBox="1"/>
          <p:nvPr/>
        </p:nvSpPr>
        <p:spPr>
          <a:xfrm>
            <a:off x="7998319" y="4641104"/>
            <a:ext cx="4090776" cy="1754326"/>
          </a:xfrm>
          <a:prstGeom prst="rect">
            <a:avLst/>
          </a:prstGeom>
          <a:noFill/>
        </p:spPr>
        <p:txBody>
          <a:bodyPr wrap="square" rtlCol="0">
            <a:spAutoFit/>
          </a:bodyPr>
          <a:lstStyle/>
          <a:p>
            <a:pPr algn="ctr"/>
            <a:r>
              <a:rPr lang="lv-LV" dirty="0"/>
              <a:t>« Brīnumainā… »,</a:t>
            </a:r>
          </a:p>
          <a:p>
            <a:pPr algn="ctr"/>
            <a:r>
              <a:rPr lang="lv-LV" dirty="0"/>
              <a:t> portrets, </a:t>
            </a:r>
          </a:p>
          <a:p>
            <a:pPr algn="ctr"/>
            <a:r>
              <a:rPr lang="lv-LV" dirty="0"/>
              <a:t> audekls, eļļa,  </a:t>
            </a:r>
          </a:p>
          <a:p>
            <a:pPr algn="ctr"/>
            <a:r>
              <a:rPr lang="lv-LV" dirty="0"/>
              <a:t>10 x10 cm, </a:t>
            </a:r>
          </a:p>
          <a:p>
            <a:pPr algn="ctr"/>
            <a:r>
              <a:rPr lang="lv-LV" dirty="0"/>
              <a:t>Viktorija </a:t>
            </a:r>
            <a:r>
              <a:rPr lang="lv-LV" dirty="0" err="1"/>
              <a:t>Grappa</a:t>
            </a:r>
            <a:r>
              <a:rPr lang="lv-LV" dirty="0"/>
              <a:t>, </a:t>
            </a:r>
          </a:p>
          <a:p>
            <a:pPr algn="ctr"/>
            <a:r>
              <a:rPr lang="lv-LV" dirty="0"/>
              <a:t>2019</a:t>
            </a:r>
            <a:endParaRPr lang="en-US" dirty="0"/>
          </a:p>
        </p:txBody>
      </p:sp>
    </p:spTree>
    <p:extLst>
      <p:ext uri="{BB962C8B-B14F-4D97-AF65-F5344CB8AC3E}">
        <p14:creationId xmlns:p14="http://schemas.microsoft.com/office/powerpoint/2010/main" val="678922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78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567A51-5C98-C6D2-F4AA-CD1F1505A2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05426" y="147080"/>
            <a:ext cx="5480789" cy="5388758"/>
          </a:xfrm>
          <a:prstGeom prst="rect">
            <a:avLst/>
          </a:prstGeom>
        </p:spPr>
      </p:pic>
      <p:sp>
        <p:nvSpPr>
          <p:cNvPr id="7" name="TextBox 6">
            <a:extLst>
              <a:ext uri="{FF2B5EF4-FFF2-40B4-BE49-F238E27FC236}">
                <a16:creationId xmlns:a16="http://schemas.microsoft.com/office/drawing/2014/main" id="{695B7E3D-D990-9720-FD3A-BEDDF08B66B6}"/>
              </a:ext>
            </a:extLst>
          </p:cNvPr>
          <p:cNvSpPr txBox="1"/>
          <p:nvPr/>
        </p:nvSpPr>
        <p:spPr>
          <a:xfrm>
            <a:off x="3770537" y="5606516"/>
            <a:ext cx="4076516" cy="954107"/>
          </a:xfrm>
          <a:prstGeom prst="rect">
            <a:avLst/>
          </a:prstGeom>
          <a:noFill/>
        </p:spPr>
        <p:txBody>
          <a:bodyPr wrap="square" rtlCol="0">
            <a:spAutoFit/>
          </a:bodyPr>
          <a:lstStyle/>
          <a:p>
            <a:pPr algn="ctr"/>
            <a:r>
              <a:rPr lang="lv-LV" sz="1400" dirty="0">
                <a:solidFill>
                  <a:schemeClr val="bg1">
                    <a:lumMod val="75000"/>
                  </a:schemeClr>
                </a:solidFill>
              </a:rPr>
              <a:t>«</a:t>
            </a:r>
            <a:r>
              <a:rPr lang="lv-LV" sz="1400" dirty="0" err="1">
                <a:solidFill>
                  <a:schemeClr val="bg1">
                    <a:lumMod val="75000"/>
                  </a:schemeClr>
                </a:solidFill>
              </a:rPr>
              <a:t>Žaba</a:t>
            </a:r>
            <a:r>
              <a:rPr lang="lv-LV" sz="1400" dirty="0">
                <a:solidFill>
                  <a:schemeClr val="bg1">
                    <a:lumMod val="75000"/>
                  </a:schemeClr>
                </a:solidFill>
              </a:rPr>
              <a:t>»,</a:t>
            </a:r>
          </a:p>
          <a:p>
            <a:pPr algn="ctr"/>
            <a:r>
              <a:rPr lang="lv-LV" sz="1400" dirty="0">
                <a:solidFill>
                  <a:schemeClr val="bg1">
                    <a:lumMod val="75000"/>
                  </a:schemeClr>
                </a:solidFill>
              </a:rPr>
              <a:t> portrets, </a:t>
            </a:r>
          </a:p>
          <a:p>
            <a:pPr algn="ctr"/>
            <a:r>
              <a:rPr lang="lv-LV" sz="1400" dirty="0">
                <a:solidFill>
                  <a:schemeClr val="bg1">
                    <a:lumMod val="75000"/>
                  </a:schemeClr>
                </a:solidFill>
              </a:rPr>
              <a:t> audekls, eļļas krāsas,  20 x 20 cm, </a:t>
            </a:r>
          </a:p>
          <a:p>
            <a:pPr algn="ctr"/>
            <a:r>
              <a:rPr lang="lv-LV" sz="1400" dirty="0">
                <a:solidFill>
                  <a:schemeClr val="bg1">
                    <a:lumMod val="75000"/>
                  </a:schemeClr>
                </a:solidFill>
              </a:rPr>
              <a:t>Viktorija </a:t>
            </a:r>
            <a:r>
              <a:rPr lang="lv-LV" sz="1400" dirty="0" err="1">
                <a:solidFill>
                  <a:schemeClr val="bg1">
                    <a:lumMod val="75000"/>
                  </a:schemeClr>
                </a:solidFill>
              </a:rPr>
              <a:t>Grappa</a:t>
            </a:r>
            <a:r>
              <a:rPr lang="lv-LV" sz="1400" dirty="0">
                <a:solidFill>
                  <a:schemeClr val="bg1">
                    <a:lumMod val="75000"/>
                  </a:schemeClr>
                </a:solidFill>
              </a:rPr>
              <a:t>, 2021</a:t>
            </a:r>
            <a:endParaRPr lang="en-US" sz="1400" dirty="0">
              <a:solidFill>
                <a:schemeClr val="bg1">
                  <a:lumMod val="75000"/>
                </a:schemeClr>
              </a:solidFill>
            </a:endParaRPr>
          </a:p>
        </p:txBody>
      </p:sp>
    </p:spTree>
    <p:extLst>
      <p:ext uri="{BB962C8B-B14F-4D97-AF65-F5344CB8AC3E}">
        <p14:creationId xmlns:p14="http://schemas.microsoft.com/office/powerpoint/2010/main" val="1361564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84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27CF80-4FD1-F6F9-2D0A-5AC292DBDC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0355" y="1060958"/>
            <a:ext cx="3677737" cy="3639146"/>
          </a:xfrm>
          <a:prstGeom prst="rect">
            <a:avLst/>
          </a:prstGeom>
        </p:spPr>
      </p:pic>
      <p:pic>
        <p:nvPicPr>
          <p:cNvPr id="3" name="Picture 2">
            <a:extLst>
              <a:ext uri="{FF2B5EF4-FFF2-40B4-BE49-F238E27FC236}">
                <a16:creationId xmlns:a16="http://schemas.microsoft.com/office/drawing/2014/main" id="{A27C762D-BDA1-9C45-0195-141027FB2D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8470" y="1060958"/>
            <a:ext cx="2739372" cy="2678829"/>
          </a:xfrm>
          <a:prstGeom prst="rect">
            <a:avLst/>
          </a:prstGeom>
        </p:spPr>
      </p:pic>
      <p:pic>
        <p:nvPicPr>
          <p:cNvPr id="4" name="Picture 3">
            <a:extLst>
              <a:ext uri="{FF2B5EF4-FFF2-40B4-BE49-F238E27FC236}">
                <a16:creationId xmlns:a16="http://schemas.microsoft.com/office/drawing/2014/main" id="{76536150-0312-F48D-D601-954C9CADA3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5606" y="1060959"/>
            <a:ext cx="2762773" cy="2678828"/>
          </a:xfrm>
          <a:prstGeom prst="rect">
            <a:avLst/>
          </a:prstGeom>
        </p:spPr>
      </p:pic>
      <p:sp>
        <p:nvSpPr>
          <p:cNvPr id="5" name="TextBox 4">
            <a:extLst>
              <a:ext uri="{FF2B5EF4-FFF2-40B4-BE49-F238E27FC236}">
                <a16:creationId xmlns:a16="http://schemas.microsoft.com/office/drawing/2014/main" id="{A76AE595-2949-C38F-C79D-9CE66696CB5B}"/>
              </a:ext>
            </a:extLst>
          </p:cNvPr>
          <p:cNvSpPr txBox="1"/>
          <p:nvPr/>
        </p:nvSpPr>
        <p:spPr>
          <a:xfrm>
            <a:off x="1091034" y="5007228"/>
            <a:ext cx="3304273" cy="923330"/>
          </a:xfrm>
          <a:prstGeom prst="rect">
            <a:avLst/>
          </a:prstGeom>
          <a:noFill/>
        </p:spPr>
        <p:txBody>
          <a:bodyPr wrap="square" rtlCol="0">
            <a:spAutoFit/>
          </a:bodyPr>
          <a:lstStyle/>
          <a:p>
            <a:pPr algn="ctr"/>
            <a:r>
              <a:rPr lang="lv-LV" dirty="0"/>
              <a:t> «Pirmsākums», pašportrets, audekls, eļļa, 10x10 cm, </a:t>
            </a:r>
          </a:p>
          <a:p>
            <a:pPr algn="ctr"/>
            <a:r>
              <a:rPr lang="lv-LV" dirty="0"/>
              <a:t>Jūlija Šilova, 2019</a:t>
            </a:r>
            <a:endParaRPr lang="en-US" dirty="0"/>
          </a:p>
        </p:txBody>
      </p:sp>
      <p:sp>
        <p:nvSpPr>
          <p:cNvPr id="6" name="TextBox 5">
            <a:extLst>
              <a:ext uri="{FF2B5EF4-FFF2-40B4-BE49-F238E27FC236}">
                <a16:creationId xmlns:a16="http://schemas.microsoft.com/office/drawing/2014/main" id="{A41ECF4E-2934-E1F5-0831-404FF3A815D8}"/>
              </a:ext>
            </a:extLst>
          </p:cNvPr>
          <p:cNvSpPr txBox="1"/>
          <p:nvPr/>
        </p:nvSpPr>
        <p:spPr>
          <a:xfrm>
            <a:off x="6610574" y="4700222"/>
            <a:ext cx="3302062" cy="1200329"/>
          </a:xfrm>
          <a:prstGeom prst="rect">
            <a:avLst/>
          </a:prstGeom>
          <a:noFill/>
        </p:spPr>
        <p:txBody>
          <a:bodyPr wrap="square" rtlCol="0">
            <a:spAutoFit/>
          </a:bodyPr>
          <a:lstStyle/>
          <a:p>
            <a:pPr algn="ctr"/>
            <a:r>
              <a:rPr lang="lv-LV" dirty="0"/>
              <a:t> «K. Zariņš», «A. Zelčs», </a:t>
            </a:r>
          </a:p>
          <a:p>
            <a:pPr algn="ctr"/>
            <a:r>
              <a:rPr lang="lv-LV" dirty="0"/>
              <a:t>portrets, </a:t>
            </a:r>
          </a:p>
          <a:p>
            <a:pPr algn="ctr"/>
            <a:r>
              <a:rPr lang="lv-LV" dirty="0"/>
              <a:t>audekls, eļļa, 10x10 cm, </a:t>
            </a:r>
          </a:p>
          <a:p>
            <a:pPr algn="ctr"/>
            <a:r>
              <a:rPr lang="lv-LV" dirty="0"/>
              <a:t>Jūlija Šilova, 2019</a:t>
            </a:r>
            <a:endParaRPr lang="en-US" dirty="0"/>
          </a:p>
        </p:txBody>
      </p:sp>
    </p:spTree>
    <p:extLst>
      <p:ext uri="{BB962C8B-B14F-4D97-AF65-F5344CB8AC3E}">
        <p14:creationId xmlns:p14="http://schemas.microsoft.com/office/powerpoint/2010/main" val="18652291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1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DD346-828A-F206-810A-9B5E74BC56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064" y="0"/>
            <a:ext cx="5033912" cy="5033912"/>
          </a:xfrm>
          <a:prstGeom prst="rect">
            <a:avLst/>
          </a:prstGeom>
        </p:spPr>
      </p:pic>
      <p:pic>
        <p:nvPicPr>
          <p:cNvPr id="6" name="Picture 5">
            <a:extLst>
              <a:ext uri="{FF2B5EF4-FFF2-40B4-BE49-F238E27FC236}">
                <a16:creationId xmlns:a16="http://schemas.microsoft.com/office/drawing/2014/main" id="{54B572C4-AB96-008B-2EA5-0C8901C734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9977" y="35338"/>
            <a:ext cx="5056130" cy="4998574"/>
          </a:xfrm>
          <a:prstGeom prst="rect">
            <a:avLst/>
          </a:prstGeom>
        </p:spPr>
      </p:pic>
      <p:sp>
        <p:nvSpPr>
          <p:cNvPr id="7" name="TextBox 6">
            <a:extLst>
              <a:ext uri="{FF2B5EF4-FFF2-40B4-BE49-F238E27FC236}">
                <a16:creationId xmlns:a16="http://schemas.microsoft.com/office/drawing/2014/main" id="{A6E92B4B-356D-CA4C-6E59-0E1AB227B190}"/>
              </a:ext>
            </a:extLst>
          </p:cNvPr>
          <p:cNvSpPr txBox="1"/>
          <p:nvPr/>
        </p:nvSpPr>
        <p:spPr>
          <a:xfrm>
            <a:off x="2307833" y="5224631"/>
            <a:ext cx="2301761" cy="1569660"/>
          </a:xfrm>
          <a:prstGeom prst="rect">
            <a:avLst/>
          </a:prstGeom>
          <a:noFill/>
        </p:spPr>
        <p:txBody>
          <a:bodyPr wrap="square" rtlCol="0">
            <a:spAutoFit/>
          </a:bodyPr>
          <a:lstStyle/>
          <a:p>
            <a:pPr algn="ctr"/>
            <a:r>
              <a:rPr lang="lv-LV" sz="1600" dirty="0"/>
              <a:t>No sērijas «Dzīres»,</a:t>
            </a:r>
          </a:p>
          <a:p>
            <a:pPr algn="ctr"/>
            <a:r>
              <a:rPr lang="lv-LV" sz="1600" dirty="0"/>
              <a:t>portrets,</a:t>
            </a:r>
          </a:p>
          <a:p>
            <a:pPr algn="ctr"/>
            <a:r>
              <a:rPr lang="lv-LV" sz="1600" dirty="0"/>
              <a:t> audekls, eļļa, </a:t>
            </a:r>
          </a:p>
          <a:p>
            <a:pPr algn="ctr"/>
            <a:r>
              <a:rPr lang="en-US" sz="1600" dirty="0">
                <a:solidFill>
                  <a:schemeClr val="tx1">
                    <a:lumMod val="75000"/>
                    <a:lumOff val="25000"/>
                  </a:schemeClr>
                </a:solidFill>
              </a:rPr>
              <a:t>Ø</a:t>
            </a:r>
            <a:r>
              <a:rPr lang="en-US" sz="1600" dirty="0">
                <a:solidFill>
                  <a:schemeClr val="bg1">
                    <a:lumMod val="75000"/>
                  </a:schemeClr>
                </a:solidFill>
              </a:rPr>
              <a:t> </a:t>
            </a:r>
            <a:r>
              <a:rPr lang="lv-LV" sz="1600" dirty="0"/>
              <a:t>21 cm, </a:t>
            </a:r>
          </a:p>
          <a:p>
            <a:pPr algn="ctr"/>
            <a:r>
              <a:rPr lang="lv-LV" sz="1600" dirty="0"/>
              <a:t>Jūlija Šilova,</a:t>
            </a:r>
          </a:p>
          <a:p>
            <a:pPr algn="ctr"/>
            <a:r>
              <a:rPr lang="lv-LV" sz="1600" dirty="0"/>
              <a:t>2019</a:t>
            </a:r>
            <a:endParaRPr lang="en-US" sz="1600" dirty="0"/>
          </a:p>
        </p:txBody>
      </p:sp>
      <p:sp>
        <p:nvSpPr>
          <p:cNvPr id="8" name="TextBox 7">
            <a:extLst>
              <a:ext uri="{FF2B5EF4-FFF2-40B4-BE49-F238E27FC236}">
                <a16:creationId xmlns:a16="http://schemas.microsoft.com/office/drawing/2014/main" id="{CAAD9B33-840F-6D4A-D5A8-AF5CEF591A52}"/>
              </a:ext>
            </a:extLst>
          </p:cNvPr>
          <p:cNvSpPr txBox="1"/>
          <p:nvPr/>
        </p:nvSpPr>
        <p:spPr>
          <a:xfrm>
            <a:off x="7500484" y="5195918"/>
            <a:ext cx="2301761" cy="1569660"/>
          </a:xfrm>
          <a:prstGeom prst="rect">
            <a:avLst/>
          </a:prstGeom>
          <a:noFill/>
        </p:spPr>
        <p:txBody>
          <a:bodyPr wrap="square" rtlCol="0">
            <a:spAutoFit/>
          </a:bodyPr>
          <a:lstStyle/>
          <a:p>
            <a:pPr algn="ctr"/>
            <a:r>
              <a:rPr lang="lv-LV" sz="1600" dirty="0"/>
              <a:t>«Jakovs»,</a:t>
            </a:r>
          </a:p>
          <a:p>
            <a:pPr algn="ctr"/>
            <a:r>
              <a:rPr lang="lv-LV" sz="1600" dirty="0"/>
              <a:t>portrets,</a:t>
            </a:r>
          </a:p>
          <a:p>
            <a:pPr algn="ctr"/>
            <a:r>
              <a:rPr lang="lv-LV" sz="1600" dirty="0"/>
              <a:t> kartons, eļļa, </a:t>
            </a:r>
          </a:p>
          <a:p>
            <a:pPr algn="ctr"/>
            <a:r>
              <a:rPr lang="lv-LV" sz="1600" dirty="0">
                <a:solidFill>
                  <a:schemeClr val="tx1">
                    <a:lumMod val="75000"/>
                    <a:lumOff val="25000"/>
                  </a:schemeClr>
                </a:solidFill>
              </a:rPr>
              <a:t>19 x 19</a:t>
            </a:r>
            <a:r>
              <a:rPr lang="lv-LV" sz="1600" dirty="0"/>
              <a:t> cm, </a:t>
            </a:r>
          </a:p>
          <a:p>
            <a:pPr algn="ctr"/>
            <a:r>
              <a:rPr lang="lv-LV" sz="1600" dirty="0"/>
              <a:t>Jūlija Šilova,</a:t>
            </a:r>
          </a:p>
          <a:p>
            <a:pPr algn="ctr"/>
            <a:r>
              <a:rPr lang="lv-LV" sz="1600" dirty="0"/>
              <a:t>2021</a:t>
            </a:r>
            <a:endParaRPr lang="en-US" sz="1600" dirty="0"/>
          </a:p>
        </p:txBody>
      </p:sp>
    </p:spTree>
    <p:extLst>
      <p:ext uri="{BB962C8B-B14F-4D97-AF65-F5344CB8AC3E}">
        <p14:creationId xmlns:p14="http://schemas.microsoft.com/office/powerpoint/2010/main" val="35648730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63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53A1CB-3DE2-AE4D-3D6E-EAF7947A32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3992" y="3303704"/>
            <a:ext cx="1835845" cy="2629930"/>
          </a:xfrm>
          <a:prstGeom prst="rect">
            <a:avLst/>
          </a:prstGeom>
        </p:spPr>
      </p:pic>
      <p:sp>
        <p:nvSpPr>
          <p:cNvPr id="4" name="TextBox 3">
            <a:extLst>
              <a:ext uri="{FF2B5EF4-FFF2-40B4-BE49-F238E27FC236}">
                <a16:creationId xmlns:a16="http://schemas.microsoft.com/office/drawing/2014/main" id="{7F34154F-657F-76C1-7EFA-D14BDDF632A2}"/>
              </a:ext>
            </a:extLst>
          </p:cNvPr>
          <p:cNvSpPr txBox="1"/>
          <p:nvPr/>
        </p:nvSpPr>
        <p:spPr>
          <a:xfrm>
            <a:off x="225223" y="6132228"/>
            <a:ext cx="11454774" cy="646331"/>
          </a:xfrm>
          <a:prstGeom prst="rect">
            <a:avLst/>
          </a:prstGeom>
          <a:noFill/>
        </p:spPr>
        <p:txBody>
          <a:bodyPr wrap="square" rtlCol="0">
            <a:spAutoFit/>
          </a:bodyPr>
          <a:lstStyle/>
          <a:p>
            <a:pPr algn="ctr"/>
            <a:r>
              <a:rPr lang="lv-LV" dirty="0">
                <a:solidFill>
                  <a:schemeClr val="bg2">
                    <a:lumMod val="10000"/>
                  </a:schemeClr>
                </a:solidFill>
              </a:rPr>
              <a:t>Portretu </a:t>
            </a:r>
            <a:r>
              <a:rPr lang="lv-LV" sz="1600" dirty="0">
                <a:solidFill>
                  <a:schemeClr val="bg2">
                    <a:lumMod val="10000"/>
                  </a:schemeClr>
                </a:solidFill>
              </a:rPr>
              <a:t>sērija</a:t>
            </a:r>
            <a:r>
              <a:rPr lang="lv-LV" dirty="0">
                <a:solidFill>
                  <a:schemeClr val="bg2">
                    <a:lumMod val="10000"/>
                  </a:schemeClr>
                </a:solidFill>
              </a:rPr>
              <a:t> «Personība» (RMDV kvalifikācijas darbs), audekls, kartons, eļļa, (20x14 cm, 18x18 cm)</a:t>
            </a:r>
          </a:p>
          <a:p>
            <a:pPr algn="ctr"/>
            <a:r>
              <a:rPr lang="lv-LV" dirty="0">
                <a:solidFill>
                  <a:schemeClr val="bg2">
                    <a:lumMod val="10000"/>
                  </a:schemeClr>
                </a:solidFill>
              </a:rPr>
              <a:t>Jūlija Šilova, 2017</a:t>
            </a:r>
            <a:endParaRPr lang="en-US" dirty="0">
              <a:solidFill>
                <a:schemeClr val="bg2">
                  <a:lumMod val="10000"/>
                </a:schemeClr>
              </a:solidFill>
            </a:endParaRPr>
          </a:p>
        </p:txBody>
      </p:sp>
      <p:pic>
        <p:nvPicPr>
          <p:cNvPr id="8" name="Picture 7">
            <a:extLst>
              <a:ext uri="{FF2B5EF4-FFF2-40B4-BE49-F238E27FC236}">
                <a16:creationId xmlns:a16="http://schemas.microsoft.com/office/drawing/2014/main" id="{FC2605A6-069B-12CF-C8C1-E78387E799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0198" y="307362"/>
            <a:ext cx="2094369" cy="2778164"/>
          </a:xfrm>
          <a:prstGeom prst="rect">
            <a:avLst/>
          </a:prstGeom>
        </p:spPr>
      </p:pic>
      <p:pic>
        <p:nvPicPr>
          <p:cNvPr id="10" name="Picture 9">
            <a:extLst>
              <a:ext uri="{FF2B5EF4-FFF2-40B4-BE49-F238E27FC236}">
                <a16:creationId xmlns:a16="http://schemas.microsoft.com/office/drawing/2014/main" id="{04F34378-E7C2-6133-33F9-9ADFD24281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80111" y="3250049"/>
            <a:ext cx="2747014" cy="2738996"/>
          </a:xfrm>
          <a:prstGeom prst="rect">
            <a:avLst/>
          </a:prstGeom>
        </p:spPr>
      </p:pic>
      <p:pic>
        <p:nvPicPr>
          <p:cNvPr id="12" name="Picture 11">
            <a:extLst>
              <a:ext uri="{FF2B5EF4-FFF2-40B4-BE49-F238E27FC236}">
                <a16:creationId xmlns:a16="http://schemas.microsoft.com/office/drawing/2014/main" id="{3B37A7B8-E0CD-6838-7FB5-A4BCA05DDA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3403" y="342955"/>
            <a:ext cx="2715553" cy="2708499"/>
          </a:xfrm>
          <a:prstGeom prst="rect">
            <a:avLst/>
          </a:prstGeom>
        </p:spPr>
      </p:pic>
      <p:pic>
        <p:nvPicPr>
          <p:cNvPr id="14" name="Picture 13">
            <a:extLst>
              <a:ext uri="{FF2B5EF4-FFF2-40B4-BE49-F238E27FC236}">
                <a16:creationId xmlns:a16="http://schemas.microsoft.com/office/drawing/2014/main" id="{F442022B-46C8-A5BA-4520-D6EA24436D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97836" y="325191"/>
            <a:ext cx="1877049" cy="2781674"/>
          </a:xfrm>
          <a:prstGeom prst="rect">
            <a:avLst/>
          </a:prstGeom>
        </p:spPr>
      </p:pic>
      <p:pic>
        <p:nvPicPr>
          <p:cNvPr id="22" name="Picture 21">
            <a:extLst>
              <a:ext uri="{FF2B5EF4-FFF2-40B4-BE49-F238E27FC236}">
                <a16:creationId xmlns:a16="http://schemas.microsoft.com/office/drawing/2014/main" id="{6C66F470-7AAB-6E6D-7F73-17EFB61C07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49227" y="3312534"/>
            <a:ext cx="1894479" cy="2621100"/>
          </a:xfrm>
          <a:prstGeom prst="rect">
            <a:avLst/>
          </a:prstGeom>
        </p:spPr>
      </p:pic>
      <p:pic>
        <p:nvPicPr>
          <p:cNvPr id="26" name="Picture 25">
            <a:extLst>
              <a:ext uri="{FF2B5EF4-FFF2-40B4-BE49-F238E27FC236}">
                <a16:creationId xmlns:a16="http://schemas.microsoft.com/office/drawing/2014/main" id="{9A65BAD4-FA4F-28AF-8369-04E7DAF8E8D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53991" y="307362"/>
            <a:ext cx="1880269" cy="2740956"/>
          </a:xfrm>
          <a:prstGeom prst="rect">
            <a:avLst/>
          </a:prstGeom>
        </p:spPr>
      </p:pic>
      <p:pic>
        <p:nvPicPr>
          <p:cNvPr id="28" name="Picture 27">
            <a:extLst>
              <a:ext uri="{FF2B5EF4-FFF2-40B4-BE49-F238E27FC236}">
                <a16:creationId xmlns:a16="http://schemas.microsoft.com/office/drawing/2014/main" id="{CDD413C4-1C2E-0850-934D-B2DDCB898FB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97836" y="3285535"/>
            <a:ext cx="1971989" cy="2648099"/>
          </a:xfrm>
          <a:prstGeom prst="rect">
            <a:avLst/>
          </a:prstGeom>
        </p:spPr>
      </p:pic>
    </p:spTree>
    <p:extLst>
      <p:ext uri="{BB962C8B-B14F-4D97-AF65-F5344CB8AC3E}">
        <p14:creationId xmlns:p14="http://schemas.microsoft.com/office/powerpoint/2010/main" val="301447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17B77E-7B10-FAC7-6CBD-6F5FDC03B0F9}"/>
              </a:ext>
            </a:extLst>
          </p:cNvPr>
          <p:cNvSpPr txBox="1"/>
          <p:nvPr/>
        </p:nvSpPr>
        <p:spPr>
          <a:xfrm>
            <a:off x="5914885" y="6291514"/>
            <a:ext cx="4669183" cy="276999"/>
          </a:xfrm>
          <a:prstGeom prst="rect">
            <a:avLst/>
          </a:prstGeom>
          <a:noFill/>
        </p:spPr>
        <p:txBody>
          <a:bodyPr wrap="square" rtlCol="0">
            <a:spAutoFit/>
          </a:bodyPr>
          <a:lstStyle/>
          <a:p>
            <a:pPr algn="ctr"/>
            <a:r>
              <a:rPr lang="en-US" sz="1200" dirty="0" err="1"/>
              <a:t>Ādams</a:t>
            </a:r>
            <a:r>
              <a:rPr lang="en-US" sz="1200" dirty="0"/>
              <a:t>, </a:t>
            </a:r>
            <a:r>
              <a:rPr lang="en-US" sz="1200" dirty="0" err="1"/>
              <a:t>nosaucot</a:t>
            </a:r>
            <a:r>
              <a:rPr lang="en-US" sz="1200" dirty="0"/>
              <a:t> </a:t>
            </a:r>
            <a:r>
              <a:rPr lang="en-US" sz="1200" dirty="0" err="1"/>
              <a:t>dzīvniekus</a:t>
            </a:r>
            <a:r>
              <a:rPr lang="en-US" sz="1200" dirty="0"/>
              <a:t>, 12. </a:t>
            </a:r>
            <a:r>
              <a:rPr lang="en-US" sz="1200" dirty="0" err="1"/>
              <a:t>gadsimta</a:t>
            </a:r>
            <a:r>
              <a:rPr lang="en-US" sz="1200" dirty="0"/>
              <a:t> </a:t>
            </a:r>
            <a:r>
              <a:rPr lang="en-US" sz="1200" dirty="0" err="1"/>
              <a:t>Aberdīnas</a:t>
            </a:r>
            <a:r>
              <a:rPr lang="en-US" sz="1200" dirty="0"/>
              <a:t> </a:t>
            </a:r>
            <a:r>
              <a:rPr lang="en-US" sz="1200" dirty="0" err="1"/>
              <a:t>bestiārij</a:t>
            </a:r>
            <a:r>
              <a:rPr lang="lv-LV" sz="1200" dirty="0"/>
              <a:t>s</a:t>
            </a:r>
            <a:endParaRPr lang="en-US" sz="1200" dirty="0"/>
          </a:p>
        </p:txBody>
      </p:sp>
      <p:pic>
        <p:nvPicPr>
          <p:cNvPr id="7" name="Picture 14">
            <a:extLst>
              <a:ext uri="{FF2B5EF4-FFF2-40B4-BE49-F238E27FC236}">
                <a16:creationId xmlns:a16="http://schemas.microsoft.com/office/drawing/2014/main" id="{2F5B8F70-EB40-2636-8422-6ADC57CE6E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6" t="11465" r="29627" b="22770"/>
          <a:stretch/>
        </p:blipFill>
        <p:spPr bwMode="auto">
          <a:xfrm>
            <a:off x="7699513" y="134917"/>
            <a:ext cx="4358444" cy="6062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defined">
            <a:extLst>
              <a:ext uri="{FF2B5EF4-FFF2-40B4-BE49-F238E27FC236}">
                <a16:creationId xmlns:a16="http://schemas.microsoft.com/office/drawing/2014/main" id="{EE8E892D-A5AE-15B9-37D4-2661D8AAE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082" y="134917"/>
            <a:ext cx="4050872" cy="60847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D47854-3A4D-BF1C-9FFE-385044DC0254}"/>
              </a:ext>
            </a:extLst>
          </p:cNvPr>
          <p:cNvSpPr txBox="1"/>
          <p:nvPr/>
        </p:nvSpPr>
        <p:spPr>
          <a:xfrm>
            <a:off x="450574" y="240005"/>
            <a:ext cx="3591340" cy="6555641"/>
          </a:xfrm>
          <a:prstGeom prst="rect">
            <a:avLst/>
          </a:prstGeom>
          <a:noFill/>
        </p:spPr>
        <p:txBody>
          <a:bodyPr wrap="square">
            <a:spAutoFit/>
          </a:bodyPr>
          <a:lstStyle/>
          <a:p>
            <a:pPr algn="ctr"/>
            <a:r>
              <a:rPr lang="lv-LV" sz="1400" dirty="0"/>
              <a:t>  </a:t>
            </a:r>
            <a:r>
              <a:rPr lang="en-US" sz="1400" dirty="0" err="1">
                <a:solidFill>
                  <a:srgbClr val="C00000"/>
                </a:solidFill>
              </a:rPr>
              <a:t>Aberdīnas</a:t>
            </a:r>
            <a:r>
              <a:rPr lang="en-US" sz="1400" dirty="0">
                <a:solidFill>
                  <a:srgbClr val="C00000"/>
                </a:solidFill>
              </a:rPr>
              <a:t> </a:t>
            </a:r>
            <a:r>
              <a:rPr lang="en-US" sz="1400" dirty="0" err="1">
                <a:solidFill>
                  <a:srgbClr val="C00000"/>
                </a:solidFill>
              </a:rPr>
              <a:t>bestiārijs</a:t>
            </a:r>
            <a:r>
              <a:rPr lang="en-US" sz="1400" dirty="0">
                <a:solidFill>
                  <a:srgbClr val="C00000"/>
                </a:solidFill>
              </a:rPr>
              <a:t> </a:t>
            </a:r>
            <a:r>
              <a:rPr lang="en-US" sz="1400" dirty="0" err="1">
                <a:solidFill>
                  <a:srgbClr val="C00000"/>
                </a:solidFill>
              </a:rPr>
              <a:t>ir</a:t>
            </a:r>
            <a:r>
              <a:rPr lang="en-US" sz="1400" dirty="0">
                <a:solidFill>
                  <a:srgbClr val="C00000"/>
                </a:solidFill>
              </a:rPr>
              <a:t> </a:t>
            </a:r>
            <a:r>
              <a:rPr lang="en-US" sz="1400" dirty="0" err="1">
                <a:solidFill>
                  <a:srgbClr val="C00000"/>
                </a:solidFill>
              </a:rPr>
              <a:t>viens</a:t>
            </a:r>
            <a:r>
              <a:rPr lang="en-US" sz="1400" dirty="0">
                <a:solidFill>
                  <a:srgbClr val="C00000"/>
                </a:solidFill>
              </a:rPr>
              <a:t> no </a:t>
            </a:r>
            <a:r>
              <a:rPr lang="en-US" sz="1400" dirty="0" err="1">
                <a:solidFill>
                  <a:srgbClr val="C00000"/>
                </a:solidFill>
              </a:rPr>
              <a:t>pazīstamākajiem</a:t>
            </a:r>
            <a:r>
              <a:rPr lang="en-US" sz="1400" dirty="0">
                <a:solidFill>
                  <a:srgbClr val="C00000"/>
                </a:solidFill>
              </a:rPr>
              <a:t> no </a:t>
            </a:r>
            <a:r>
              <a:rPr lang="en-US" sz="1400" dirty="0" err="1">
                <a:solidFill>
                  <a:srgbClr val="C00000"/>
                </a:solidFill>
              </a:rPr>
              <a:t>vairāk</a:t>
            </a:r>
            <a:r>
              <a:rPr lang="en-US" sz="1400" dirty="0">
                <a:solidFill>
                  <a:srgbClr val="C00000"/>
                </a:solidFill>
              </a:rPr>
              <a:t> </a:t>
            </a:r>
            <a:r>
              <a:rPr lang="en-US" sz="1400" dirty="0" err="1">
                <a:solidFill>
                  <a:srgbClr val="C00000"/>
                </a:solidFill>
              </a:rPr>
              <a:t>nekā</a:t>
            </a:r>
            <a:r>
              <a:rPr lang="en-US" sz="1400" dirty="0">
                <a:solidFill>
                  <a:srgbClr val="C00000"/>
                </a:solidFill>
              </a:rPr>
              <a:t> 50 </a:t>
            </a:r>
            <a:r>
              <a:rPr lang="en-US" sz="1400" dirty="0" err="1">
                <a:solidFill>
                  <a:srgbClr val="C00000"/>
                </a:solidFill>
              </a:rPr>
              <a:t>līdz</a:t>
            </a:r>
            <a:r>
              <a:rPr lang="en-US" sz="1400" dirty="0">
                <a:solidFill>
                  <a:srgbClr val="C00000"/>
                </a:solidFill>
              </a:rPr>
              <a:t> </a:t>
            </a:r>
            <a:r>
              <a:rPr lang="en-US" sz="1400" dirty="0" err="1">
                <a:solidFill>
                  <a:srgbClr val="C00000"/>
                </a:solidFill>
              </a:rPr>
              <a:t>mūsdienām</a:t>
            </a:r>
            <a:r>
              <a:rPr lang="en-US" sz="1400" dirty="0">
                <a:solidFill>
                  <a:srgbClr val="C00000"/>
                </a:solidFill>
              </a:rPr>
              <a:t> </a:t>
            </a:r>
            <a:r>
              <a:rPr lang="en-US" sz="1400" dirty="0" err="1">
                <a:solidFill>
                  <a:srgbClr val="C00000"/>
                </a:solidFill>
              </a:rPr>
              <a:t>saglabājušajiem</a:t>
            </a:r>
            <a:r>
              <a:rPr lang="en-US" sz="1400" dirty="0">
                <a:solidFill>
                  <a:srgbClr val="C00000"/>
                </a:solidFill>
              </a:rPr>
              <a:t> </a:t>
            </a:r>
            <a:r>
              <a:rPr lang="en-US" sz="1400" dirty="0" err="1">
                <a:solidFill>
                  <a:srgbClr val="C00000"/>
                </a:solidFill>
              </a:rPr>
              <a:t>manuskriptiskajiem</a:t>
            </a:r>
            <a:r>
              <a:rPr lang="en-US" sz="1400" dirty="0">
                <a:solidFill>
                  <a:srgbClr val="C00000"/>
                </a:solidFill>
              </a:rPr>
              <a:t> </a:t>
            </a:r>
            <a:r>
              <a:rPr lang="en-US" sz="1400" dirty="0" err="1">
                <a:solidFill>
                  <a:srgbClr val="C00000"/>
                </a:solidFill>
              </a:rPr>
              <a:t>bestiārijiem</a:t>
            </a:r>
            <a:r>
              <a:rPr lang="en-US" sz="1400" dirty="0">
                <a:solidFill>
                  <a:srgbClr val="C00000"/>
                </a:solidFill>
              </a:rPr>
              <a:t>.</a:t>
            </a:r>
            <a:r>
              <a:rPr lang="lv-LV" sz="1400" dirty="0">
                <a:solidFill>
                  <a:srgbClr val="C00000"/>
                </a:solidFill>
              </a:rPr>
              <a:t> </a:t>
            </a:r>
            <a:r>
              <a:rPr lang="en-US" sz="1400" b="1" dirty="0" err="1">
                <a:solidFill>
                  <a:srgbClr val="7030A0"/>
                </a:solidFill>
              </a:rPr>
              <a:t>Bestiāriji</a:t>
            </a:r>
            <a:r>
              <a:rPr lang="en-US" sz="1400" b="1" dirty="0">
                <a:solidFill>
                  <a:srgbClr val="7030A0"/>
                </a:solidFill>
              </a:rPr>
              <a:t> </a:t>
            </a:r>
            <a:r>
              <a:rPr lang="en-US" sz="1400" b="1" dirty="0" err="1">
                <a:solidFill>
                  <a:srgbClr val="7030A0"/>
                </a:solidFill>
              </a:rPr>
              <a:t>ietekmēja</a:t>
            </a:r>
            <a:r>
              <a:rPr lang="en-US" sz="1400" b="1" dirty="0">
                <a:solidFill>
                  <a:srgbClr val="7030A0"/>
                </a:solidFill>
              </a:rPr>
              <a:t> </a:t>
            </a:r>
            <a:r>
              <a:rPr lang="en-US" sz="1400" b="1" dirty="0" err="1">
                <a:solidFill>
                  <a:srgbClr val="7030A0"/>
                </a:solidFill>
              </a:rPr>
              <a:t>agrīno</a:t>
            </a:r>
            <a:r>
              <a:rPr lang="en-US" sz="1400" b="1" dirty="0">
                <a:solidFill>
                  <a:srgbClr val="7030A0"/>
                </a:solidFill>
              </a:rPr>
              <a:t> </a:t>
            </a:r>
            <a:r>
              <a:rPr lang="en-US" sz="1400" b="1" dirty="0" err="1">
                <a:solidFill>
                  <a:srgbClr val="7030A0"/>
                </a:solidFill>
              </a:rPr>
              <a:t>heraldiku</a:t>
            </a:r>
            <a:r>
              <a:rPr lang="en-US" sz="1400" b="1" dirty="0">
                <a:solidFill>
                  <a:srgbClr val="7030A0"/>
                </a:solidFill>
              </a:rPr>
              <a:t> </a:t>
            </a:r>
            <a:r>
              <a:rPr lang="en-US" sz="1400" b="1" dirty="0" err="1">
                <a:solidFill>
                  <a:srgbClr val="7030A0"/>
                </a:solidFill>
              </a:rPr>
              <a:t>viduslaikos</a:t>
            </a:r>
            <a:r>
              <a:rPr lang="en-US" sz="1400" b="1" dirty="0">
                <a:solidFill>
                  <a:srgbClr val="7030A0"/>
                </a:solidFill>
              </a:rPr>
              <a:t>, </a:t>
            </a:r>
            <a:r>
              <a:rPr lang="en-US" sz="1400" b="1" dirty="0" err="1">
                <a:solidFill>
                  <a:srgbClr val="7030A0"/>
                </a:solidFill>
              </a:rPr>
              <a:t>sniedzot</a:t>
            </a:r>
            <a:r>
              <a:rPr lang="en-US" sz="1400" b="1" dirty="0">
                <a:solidFill>
                  <a:srgbClr val="7030A0"/>
                </a:solidFill>
              </a:rPr>
              <a:t> </a:t>
            </a:r>
            <a:r>
              <a:rPr lang="lv-LV" sz="1400" b="1" dirty="0">
                <a:solidFill>
                  <a:srgbClr val="7030A0"/>
                </a:solidFill>
              </a:rPr>
              <a:t>iedvesmu</a:t>
            </a:r>
            <a:r>
              <a:rPr lang="en-US" sz="1400" b="1" dirty="0">
                <a:solidFill>
                  <a:srgbClr val="7030A0"/>
                </a:solidFill>
              </a:rPr>
              <a:t> </a:t>
            </a:r>
            <a:r>
              <a:rPr lang="en-US" sz="1400" b="1" dirty="0" err="1">
                <a:solidFill>
                  <a:srgbClr val="7030A0"/>
                </a:solidFill>
              </a:rPr>
              <a:t>māksliniecisko</a:t>
            </a:r>
            <a:r>
              <a:rPr lang="en-US" sz="1400" b="1" dirty="0">
                <a:solidFill>
                  <a:srgbClr val="7030A0"/>
                </a:solidFill>
              </a:rPr>
              <a:t> </a:t>
            </a:r>
            <a:r>
              <a:rPr lang="en-US" sz="1400" b="1" dirty="0" err="1">
                <a:solidFill>
                  <a:srgbClr val="7030A0"/>
                </a:solidFill>
              </a:rPr>
              <a:t>formu</a:t>
            </a:r>
            <a:r>
              <a:rPr lang="lv-LV" sz="1400" b="1" dirty="0">
                <a:solidFill>
                  <a:srgbClr val="7030A0"/>
                </a:solidFill>
              </a:rPr>
              <a:t> atainojumam</a:t>
            </a:r>
            <a:r>
              <a:rPr lang="en-US" sz="1400" b="1" dirty="0">
                <a:solidFill>
                  <a:srgbClr val="7030A0"/>
                </a:solidFill>
              </a:rPr>
              <a:t>. </a:t>
            </a:r>
            <a:r>
              <a:rPr lang="en-US" sz="1400" b="1" dirty="0" err="1">
                <a:solidFill>
                  <a:srgbClr val="7030A0"/>
                </a:solidFill>
              </a:rPr>
              <a:t>Bestiāriji</a:t>
            </a:r>
            <a:r>
              <a:rPr lang="en-US" sz="1400" b="1" dirty="0">
                <a:solidFill>
                  <a:srgbClr val="7030A0"/>
                </a:solidFill>
              </a:rPr>
              <a:t> </a:t>
            </a:r>
            <a:r>
              <a:rPr lang="en-US" sz="1400" b="1" dirty="0" err="1">
                <a:solidFill>
                  <a:srgbClr val="7030A0"/>
                </a:solidFill>
              </a:rPr>
              <a:t>joprojām</a:t>
            </a:r>
            <a:r>
              <a:rPr lang="en-US" sz="1400" b="1" dirty="0">
                <a:solidFill>
                  <a:srgbClr val="7030A0"/>
                </a:solidFill>
              </a:rPr>
              <a:t> </a:t>
            </a:r>
            <a:r>
              <a:rPr lang="en-US" sz="1400" b="1" dirty="0" err="1">
                <a:solidFill>
                  <a:srgbClr val="7030A0"/>
                </a:solidFill>
              </a:rPr>
              <a:t>ir</a:t>
            </a:r>
            <a:r>
              <a:rPr lang="en-US" sz="1400" b="1" dirty="0">
                <a:solidFill>
                  <a:srgbClr val="7030A0"/>
                </a:solidFill>
              </a:rPr>
              <a:t> </a:t>
            </a:r>
            <a:r>
              <a:rPr lang="en-US" sz="1400" b="1" dirty="0" err="1">
                <a:solidFill>
                  <a:srgbClr val="7030A0"/>
                </a:solidFill>
              </a:rPr>
              <a:t>iedvesmas</a:t>
            </a:r>
            <a:r>
              <a:rPr lang="en-US" sz="1400" b="1" dirty="0">
                <a:solidFill>
                  <a:srgbClr val="7030A0"/>
                </a:solidFill>
              </a:rPr>
              <a:t> </a:t>
            </a:r>
            <a:r>
              <a:rPr lang="en-US" sz="1400" b="1" dirty="0" err="1">
                <a:solidFill>
                  <a:srgbClr val="7030A0"/>
                </a:solidFill>
              </a:rPr>
              <a:t>avots</a:t>
            </a:r>
            <a:r>
              <a:rPr lang="en-US" sz="1400" b="1" dirty="0">
                <a:solidFill>
                  <a:srgbClr val="7030A0"/>
                </a:solidFill>
              </a:rPr>
              <a:t> </a:t>
            </a:r>
            <a:r>
              <a:rPr lang="en-US" sz="1400" b="1" dirty="0" err="1">
                <a:solidFill>
                  <a:srgbClr val="7030A0"/>
                </a:solidFill>
              </a:rPr>
              <a:t>arī</a:t>
            </a:r>
            <a:r>
              <a:rPr lang="en-US" sz="1400" b="1" dirty="0">
                <a:solidFill>
                  <a:srgbClr val="7030A0"/>
                </a:solidFill>
              </a:rPr>
              <a:t> </a:t>
            </a:r>
            <a:r>
              <a:rPr lang="en-US" sz="1400" b="1" dirty="0" err="1">
                <a:solidFill>
                  <a:srgbClr val="7030A0"/>
                </a:solidFill>
              </a:rPr>
              <a:t>mūsdienās</a:t>
            </a:r>
            <a:r>
              <a:rPr lang="en-US" sz="1400" b="1" dirty="0">
                <a:solidFill>
                  <a:srgbClr val="7030A0"/>
                </a:solidFill>
              </a:rPr>
              <a:t> </a:t>
            </a:r>
            <a:r>
              <a:rPr lang="lv-LV" sz="1400" b="1" dirty="0">
                <a:solidFill>
                  <a:srgbClr val="7030A0"/>
                </a:solidFill>
              </a:rPr>
              <a:t>veidot</a:t>
            </a:r>
            <a:r>
              <a:rPr lang="en-US" sz="1400" b="1" dirty="0" err="1">
                <a:solidFill>
                  <a:srgbClr val="7030A0"/>
                </a:solidFill>
              </a:rPr>
              <a:t>ajiem</a:t>
            </a:r>
            <a:r>
              <a:rPr lang="en-US" sz="1400" b="1" dirty="0">
                <a:solidFill>
                  <a:srgbClr val="7030A0"/>
                </a:solidFill>
              </a:rPr>
              <a:t> </a:t>
            </a:r>
            <a:r>
              <a:rPr lang="en-US" sz="1400" b="1" dirty="0" err="1">
                <a:solidFill>
                  <a:srgbClr val="7030A0"/>
                </a:solidFill>
              </a:rPr>
              <a:t>ģerboņiem</a:t>
            </a:r>
            <a:r>
              <a:rPr lang="lv-LV" sz="1400" b="1" dirty="0">
                <a:solidFill>
                  <a:srgbClr val="7030A0"/>
                </a:solidFill>
              </a:rPr>
              <a:t>. </a:t>
            </a:r>
          </a:p>
          <a:p>
            <a:pPr algn="ctr"/>
            <a:r>
              <a:rPr lang="lv-LV" sz="1400" dirty="0"/>
              <a:t>  Divās iluminētajās psalmu grāmatās </a:t>
            </a:r>
            <a:r>
              <a:rPr lang="lv-LV" sz="1400" dirty="0">
                <a:solidFill>
                  <a:srgbClr val="FF0000"/>
                </a:solidFill>
              </a:rPr>
              <a:t>-</a:t>
            </a:r>
            <a:r>
              <a:rPr lang="lv-LV" sz="1400" dirty="0"/>
              <a:t> Karalienes Marijas psalmu grāmatā (Britu bibliotēkas Karaliskās bibliotēkas Ms. </a:t>
            </a:r>
            <a:r>
              <a:rPr lang="lv-LV" sz="1400" dirty="0" err="1"/>
              <a:t>Royal</a:t>
            </a:r>
            <a:r>
              <a:rPr lang="lv-LV" sz="1400" dirty="0"/>
              <a:t> 2B, vii) un Izabellas psalmu grāmatā</a:t>
            </a:r>
            <a:r>
              <a:rPr lang="lv-LV" sz="1400" dirty="0">
                <a:solidFill>
                  <a:srgbClr val="FF0000"/>
                </a:solidFill>
              </a:rPr>
              <a:t> </a:t>
            </a:r>
            <a:r>
              <a:rPr lang="lv-LV" sz="1400" dirty="0"/>
              <a:t>(Valsts bibliotēka, Minhene) - ir iekļauti pilni </a:t>
            </a:r>
            <a:r>
              <a:rPr lang="lv-LV" sz="1400" dirty="0" err="1"/>
              <a:t>Bestiāra</a:t>
            </a:r>
            <a:r>
              <a:rPr lang="lv-LV" sz="1400" dirty="0"/>
              <a:t> cikli. Karalienes Marijas psalmu grāmatā </a:t>
            </a:r>
            <a:r>
              <a:rPr lang="lv-LV" sz="1400" dirty="0" err="1"/>
              <a:t>bestiārijs</a:t>
            </a:r>
            <a:r>
              <a:rPr lang="lv-LV" sz="1400" dirty="0"/>
              <a:t> ir atrodams "marginālajos" rotājumos, kas aizņem aptuveni lapas apakšējo ceturtdaļu, un šajā darbā tie ir neparasti plaši un saskaņoti. </a:t>
            </a:r>
          </a:p>
          <a:p>
            <a:pPr algn="ctr"/>
            <a:r>
              <a:rPr lang="lv-LV" sz="1400" dirty="0"/>
              <a:t>Daudzi veido savu </a:t>
            </a:r>
            <a:r>
              <a:rPr lang="lv-LV" sz="1400" dirty="0" err="1"/>
              <a:t>bestiāriju</a:t>
            </a:r>
            <a:r>
              <a:rPr lang="lv-LV" sz="1400" dirty="0"/>
              <a:t>, izmantojot savus novērojumus, tostarp zināšanas no iepriekšējiem </a:t>
            </a:r>
            <a:r>
              <a:rPr lang="lv-LV" sz="1400" dirty="0" err="1"/>
              <a:t>bestiārijiem</a:t>
            </a:r>
            <a:r>
              <a:rPr lang="lv-LV" sz="1400" dirty="0"/>
              <a:t>. Šie novērojumi var būt gan teksta formā, gan ilustrēti. Savu </a:t>
            </a:r>
            <a:r>
              <a:rPr lang="lv-LV" sz="1400" dirty="0" err="1"/>
              <a:t>bestiāriju</a:t>
            </a:r>
            <a:r>
              <a:rPr lang="lv-LV" sz="1400" dirty="0"/>
              <a:t> izveidoja arī itāļu mākslinieks </a:t>
            </a:r>
            <a:r>
              <a:rPr lang="lv-LV" sz="1400" dirty="0" err="1"/>
              <a:t>Leonardo</a:t>
            </a:r>
            <a:r>
              <a:rPr lang="lv-LV" sz="1400" dirty="0"/>
              <a:t> </a:t>
            </a:r>
            <a:r>
              <a:rPr lang="lv-LV" sz="1400" dirty="0" err="1"/>
              <a:t>da</a:t>
            </a:r>
            <a:r>
              <a:rPr lang="lv-LV" sz="1400" dirty="0"/>
              <a:t> Vinči.</a:t>
            </a:r>
          </a:p>
          <a:p>
            <a:pPr algn="ctr"/>
            <a:r>
              <a:rPr lang="en-US" sz="1400" dirty="0" err="1">
                <a:solidFill>
                  <a:srgbClr val="C00000"/>
                </a:solidFill>
              </a:rPr>
              <a:t>Vulkrārijs</a:t>
            </a:r>
            <a:r>
              <a:rPr lang="en-US" sz="1400" dirty="0">
                <a:solidFill>
                  <a:srgbClr val="C00000"/>
                </a:solidFill>
              </a:rPr>
              <a:t> </a:t>
            </a:r>
            <a:r>
              <a:rPr lang="en-US" sz="1400" dirty="0" err="1">
                <a:solidFill>
                  <a:srgbClr val="C00000"/>
                </a:solidFill>
              </a:rPr>
              <a:t>ir</a:t>
            </a:r>
            <a:r>
              <a:rPr lang="en-US" sz="1400" dirty="0">
                <a:solidFill>
                  <a:srgbClr val="C00000"/>
                </a:solidFill>
              </a:rPr>
              <a:t> </a:t>
            </a:r>
            <a:r>
              <a:rPr lang="en-US" sz="1400" dirty="0" err="1">
                <a:solidFill>
                  <a:srgbClr val="C00000"/>
                </a:solidFill>
              </a:rPr>
              <a:t>putnu</a:t>
            </a:r>
            <a:r>
              <a:rPr lang="en-US" sz="1400" dirty="0">
                <a:solidFill>
                  <a:srgbClr val="C00000"/>
                </a:solidFill>
              </a:rPr>
              <a:t> </a:t>
            </a:r>
            <a:r>
              <a:rPr lang="en-US" sz="1400" dirty="0" err="1">
                <a:solidFill>
                  <a:srgbClr val="C00000"/>
                </a:solidFill>
              </a:rPr>
              <a:t>simbolu</a:t>
            </a:r>
            <a:r>
              <a:rPr lang="en-US" sz="1400" dirty="0">
                <a:solidFill>
                  <a:srgbClr val="C00000"/>
                </a:solidFill>
              </a:rPr>
              <a:t> </a:t>
            </a:r>
            <a:r>
              <a:rPr lang="en-US" sz="1400" dirty="0" err="1">
                <a:solidFill>
                  <a:srgbClr val="C00000"/>
                </a:solidFill>
              </a:rPr>
              <a:t>krājums</a:t>
            </a:r>
            <a:r>
              <a:rPr lang="en-US" sz="1400" dirty="0">
                <a:solidFill>
                  <a:srgbClr val="C00000"/>
                </a:solidFill>
              </a:rPr>
              <a:t>, kas </a:t>
            </a:r>
            <a:r>
              <a:rPr lang="en-US" sz="1400" dirty="0" err="1">
                <a:solidFill>
                  <a:srgbClr val="C00000"/>
                </a:solidFill>
              </a:rPr>
              <a:t>dažkārt</a:t>
            </a:r>
            <a:r>
              <a:rPr lang="en-US" sz="1400" dirty="0">
                <a:solidFill>
                  <a:srgbClr val="C00000"/>
                </a:solidFill>
              </a:rPr>
              <a:t> </a:t>
            </a:r>
            <a:r>
              <a:rPr lang="en-US" sz="1400" dirty="0" err="1">
                <a:solidFill>
                  <a:srgbClr val="C00000"/>
                </a:solidFill>
              </a:rPr>
              <a:t>atrodams</a:t>
            </a:r>
            <a:r>
              <a:rPr lang="en-US" sz="1400" dirty="0">
                <a:solidFill>
                  <a:srgbClr val="C00000"/>
                </a:solidFill>
              </a:rPr>
              <a:t> </a:t>
            </a:r>
            <a:r>
              <a:rPr lang="en-US" sz="1400" dirty="0" err="1">
                <a:solidFill>
                  <a:srgbClr val="C00000"/>
                </a:solidFill>
              </a:rPr>
              <a:t>kopā</a:t>
            </a:r>
            <a:r>
              <a:rPr lang="en-US" sz="1400" dirty="0">
                <a:solidFill>
                  <a:srgbClr val="C00000"/>
                </a:solidFill>
              </a:rPr>
              <a:t> </a:t>
            </a:r>
            <a:r>
              <a:rPr lang="en-US" sz="1400" dirty="0" err="1">
                <a:solidFill>
                  <a:srgbClr val="C00000"/>
                </a:solidFill>
              </a:rPr>
              <a:t>ar</a:t>
            </a:r>
            <a:r>
              <a:rPr lang="en-US" sz="1400" dirty="0">
                <a:solidFill>
                  <a:srgbClr val="C00000"/>
                </a:solidFill>
              </a:rPr>
              <a:t> </a:t>
            </a:r>
            <a:r>
              <a:rPr lang="en-US" sz="1400" dirty="0" err="1">
                <a:solidFill>
                  <a:srgbClr val="C00000"/>
                </a:solidFill>
              </a:rPr>
              <a:t>bestiārijiem</a:t>
            </a:r>
            <a:r>
              <a:rPr lang="en-US" sz="1400" dirty="0">
                <a:solidFill>
                  <a:srgbClr val="C00000"/>
                </a:solidFill>
              </a:rPr>
              <a:t>. </a:t>
            </a:r>
            <a:r>
              <a:rPr lang="en-US" sz="1400" dirty="0" err="1"/>
              <a:t>Plašāk</a:t>
            </a:r>
            <a:r>
              <a:rPr lang="en-US" sz="1400" dirty="0"/>
              <a:t> </a:t>
            </a:r>
            <a:r>
              <a:rPr lang="en-US" sz="1400" dirty="0" err="1"/>
              <a:t>pazīstamais</a:t>
            </a:r>
            <a:r>
              <a:rPr lang="en-US" sz="1400" dirty="0"/>
              <a:t> </a:t>
            </a:r>
            <a:r>
              <a:rPr lang="en-US" sz="1400" dirty="0" err="1"/>
              <a:t>renesanses</a:t>
            </a:r>
            <a:r>
              <a:rPr lang="en-US" sz="1400" dirty="0"/>
              <a:t> </a:t>
            </a:r>
            <a:r>
              <a:rPr lang="en-US" sz="1400" dirty="0" err="1"/>
              <a:t>laikmeta</a:t>
            </a:r>
            <a:r>
              <a:rPr lang="en-US" sz="1400" dirty="0"/>
              <a:t> </a:t>
            </a:r>
            <a:r>
              <a:rPr lang="en-US" sz="1400" dirty="0" err="1"/>
              <a:t>vulkrārijs</a:t>
            </a:r>
            <a:r>
              <a:rPr lang="en-US" sz="1400" dirty="0"/>
              <a:t> </a:t>
            </a:r>
            <a:r>
              <a:rPr lang="en-US" sz="1400" dirty="0" err="1"/>
              <a:t>bija</a:t>
            </a:r>
            <a:r>
              <a:rPr lang="en-US" sz="1400" dirty="0"/>
              <a:t> </a:t>
            </a:r>
            <a:r>
              <a:rPr lang="en-US" sz="1400" dirty="0" err="1"/>
              <a:t>Johannesa</a:t>
            </a:r>
            <a:r>
              <a:rPr lang="en-US" sz="1400" dirty="0"/>
              <a:t> de </a:t>
            </a:r>
            <a:r>
              <a:rPr lang="en-US" sz="1400" dirty="0" err="1"/>
              <a:t>Kubas</a:t>
            </a:r>
            <a:r>
              <a:rPr lang="en-US" sz="1400" dirty="0"/>
              <a:t> </a:t>
            </a:r>
            <a:r>
              <a:rPr lang="en-US" sz="1400" dirty="0" err="1"/>
              <a:t>Gart</a:t>
            </a:r>
            <a:r>
              <a:rPr lang="en-US" sz="1400" dirty="0"/>
              <a:t> der Gesundheit, </a:t>
            </a:r>
            <a:r>
              <a:rPr lang="en-US" sz="1400" dirty="0" err="1"/>
              <a:t>kurā</a:t>
            </a:r>
            <a:r>
              <a:rPr lang="en-US" sz="1400" dirty="0"/>
              <a:t> </a:t>
            </a:r>
            <a:r>
              <a:rPr lang="en-US" sz="1400" dirty="0" err="1"/>
              <a:t>aprakstīti</a:t>
            </a:r>
            <a:r>
              <a:rPr lang="en-US" sz="1400" dirty="0"/>
              <a:t> 122 </a:t>
            </a:r>
            <a:r>
              <a:rPr lang="en-US" sz="1400" dirty="0" err="1"/>
              <a:t>putni</a:t>
            </a:r>
            <a:r>
              <a:rPr lang="en-US" sz="1400" dirty="0"/>
              <a:t> un </a:t>
            </a:r>
            <a:r>
              <a:rPr lang="en-US" sz="1400" dirty="0" err="1"/>
              <a:t>kurš</a:t>
            </a:r>
            <a:r>
              <a:rPr lang="en-US" sz="1400" dirty="0"/>
              <a:t> tika </a:t>
            </a:r>
            <a:r>
              <a:rPr lang="en-US" sz="1400" dirty="0" err="1"/>
              <a:t>iespiests</a:t>
            </a:r>
            <a:r>
              <a:rPr lang="en-US" sz="1400" dirty="0"/>
              <a:t> 1485. </a:t>
            </a:r>
            <a:r>
              <a:rPr lang="en-US" sz="1400" dirty="0" err="1"/>
              <a:t>gadā</a:t>
            </a:r>
            <a:r>
              <a:rPr lang="en-US" sz="1400" dirty="0"/>
              <a:t>.</a:t>
            </a:r>
          </a:p>
        </p:txBody>
      </p:sp>
    </p:spTree>
    <p:extLst>
      <p:ext uri="{BB962C8B-B14F-4D97-AF65-F5344CB8AC3E}">
        <p14:creationId xmlns:p14="http://schemas.microsoft.com/office/powerpoint/2010/main" val="1792292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A6F6F-7D3C-3F09-8D86-48438307A1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70224" y="2384421"/>
            <a:ext cx="1705010" cy="2222131"/>
          </a:xfrm>
          <a:prstGeom prst="rect">
            <a:avLst/>
          </a:prstGeom>
        </p:spPr>
      </p:pic>
      <p:pic>
        <p:nvPicPr>
          <p:cNvPr id="4" name="Picture 3">
            <a:extLst>
              <a:ext uri="{FF2B5EF4-FFF2-40B4-BE49-F238E27FC236}">
                <a16:creationId xmlns:a16="http://schemas.microsoft.com/office/drawing/2014/main" id="{82BC0B73-8DCD-FA56-6C31-BF2456093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2293" y="-17339"/>
            <a:ext cx="4662530" cy="5998087"/>
          </a:xfrm>
          <a:prstGeom prst="rect">
            <a:avLst/>
          </a:prstGeom>
        </p:spPr>
      </p:pic>
      <p:sp>
        <p:nvSpPr>
          <p:cNvPr id="5" name="TextBox 4">
            <a:extLst>
              <a:ext uri="{FF2B5EF4-FFF2-40B4-BE49-F238E27FC236}">
                <a16:creationId xmlns:a16="http://schemas.microsoft.com/office/drawing/2014/main" id="{97E9810E-3DEE-D3E6-10D1-5FC415C97CC8}"/>
              </a:ext>
            </a:extLst>
          </p:cNvPr>
          <p:cNvSpPr txBox="1"/>
          <p:nvPr/>
        </p:nvSpPr>
        <p:spPr>
          <a:xfrm>
            <a:off x="4475823" y="4708836"/>
            <a:ext cx="3482226" cy="2031325"/>
          </a:xfrm>
          <a:prstGeom prst="rect">
            <a:avLst/>
          </a:prstGeom>
          <a:noFill/>
        </p:spPr>
        <p:txBody>
          <a:bodyPr wrap="square" rtlCol="0">
            <a:spAutoFit/>
          </a:bodyPr>
          <a:lstStyle/>
          <a:p>
            <a:pPr algn="ctr"/>
            <a:r>
              <a:rPr lang="lv-LV" dirty="0"/>
              <a:t>Sērija «Brālis», </a:t>
            </a:r>
          </a:p>
          <a:p>
            <a:pPr algn="ctr"/>
            <a:r>
              <a:rPr lang="lv-LV" dirty="0"/>
              <a:t>portrets,</a:t>
            </a:r>
          </a:p>
          <a:p>
            <a:pPr algn="ctr"/>
            <a:r>
              <a:rPr lang="lv-LV" dirty="0"/>
              <a:t> kartons, </a:t>
            </a:r>
          </a:p>
          <a:p>
            <a:pPr algn="ctr"/>
            <a:r>
              <a:rPr lang="lv-LV" dirty="0"/>
              <a:t>eļļas krāsas, </a:t>
            </a:r>
          </a:p>
          <a:p>
            <a:pPr algn="ctr"/>
            <a:r>
              <a:rPr lang="lv-LV" dirty="0"/>
              <a:t>14x11 cm, 17x13</a:t>
            </a:r>
          </a:p>
          <a:p>
            <a:pPr algn="ctr"/>
            <a:r>
              <a:rPr lang="lv-LV" dirty="0"/>
              <a:t>Jūlija Šilova,</a:t>
            </a:r>
          </a:p>
          <a:p>
            <a:pPr algn="ctr"/>
            <a:r>
              <a:rPr lang="lv-LV" dirty="0"/>
              <a:t>2017</a:t>
            </a:r>
            <a:endParaRPr lang="en-US" dirty="0"/>
          </a:p>
        </p:txBody>
      </p:sp>
      <p:pic>
        <p:nvPicPr>
          <p:cNvPr id="7" name="Picture 6">
            <a:extLst>
              <a:ext uri="{FF2B5EF4-FFF2-40B4-BE49-F238E27FC236}">
                <a16:creationId xmlns:a16="http://schemas.microsoft.com/office/drawing/2014/main" id="{3022E5E4-CC61-ED82-9E01-F0E4EF7DEC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75935" y="0"/>
            <a:ext cx="4317828" cy="6044959"/>
          </a:xfrm>
          <a:prstGeom prst="rect">
            <a:avLst/>
          </a:prstGeom>
        </p:spPr>
      </p:pic>
      <p:pic>
        <p:nvPicPr>
          <p:cNvPr id="8" name="Picture 7">
            <a:extLst>
              <a:ext uri="{FF2B5EF4-FFF2-40B4-BE49-F238E27FC236}">
                <a16:creationId xmlns:a16="http://schemas.microsoft.com/office/drawing/2014/main" id="{51E7F35A-FBA3-B778-8AB0-55DB0E8BE2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70224" y="117839"/>
            <a:ext cx="1693424" cy="2168832"/>
          </a:xfrm>
          <a:prstGeom prst="rect">
            <a:avLst/>
          </a:prstGeom>
        </p:spPr>
      </p:pic>
    </p:spTree>
    <p:extLst>
      <p:ext uri="{BB962C8B-B14F-4D97-AF65-F5344CB8AC3E}">
        <p14:creationId xmlns:p14="http://schemas.microsoft.com/office/powerpoint/2010/main" val="1535506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7BA39-170B-3EB5-55C2-13B0A47A64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2519" y="-10886"/>
            <a:ext cx="6868886" cy="6868886"/>
          </a:xfrm>
          <a:prstGeom prst="rect">
            <a:avLst/>
          </a:prstGeom>
        </p:spPr>
      </p:pic>
      <p:pic>
        <p:nvPicPr>
          <p:cNvPr id="5" name="Picture 4">
            <a:extLst>
              <a:ext uri="{FF2B5EF4-FFF2-40B4-BE49-F238E27FC236}">
                <a16:creationId xmlns:a16="http://schemas.microsoft.com/office/drawing/2014/main" id="{5D4291C9-6DB5-4677-EB26-37EFD0A24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709695" y="1576924"/>
            <a:ext cx="2362202" cy="2362202"/>
          </a:xfrm>
          <a:prstGeom prst="rect">
            <a:avLst/>
          </a:prstGeom>
        </p:spPr>
      </p:pic>
      <p:sp>
        <p:nvSpPr>
          <p:cNvPr id="6" name="TextBox 5">
            <a:extLst>
              <a:ext uri="{FF2B5EF4-FFF2-40B4-BE49-F238E27FC236}">
                <a16:creationId xmlns:a16="http://schemas.microsoft.com/office/drawing/2014/main" id="{BF2EB008-0521-0A0F-38B8-595D939BBC89}"/>
              </a:ext>
            </a:extLst>
          </p:cNvPr>
          <p:cNvSpPr txBox="1"/>
          <p:nvPr/>
        </p:nvSpPr>
        <p:spPr>
          <a:xfrm>
            <a:off x="8788158" y="4283728"/>
            <a:ext cx="2301761" cy="1754326"/>
          </a:xfrm>
          <a:prstGeom prst="rect">
            <a:avLst/>
          </a:prstGeom>
          <a:noFill/>
        </p:spPr>
        <p:txBody>
          <a:bodyPr wrap="square" rtlCol="0">
            <a:spAutoFit/>
          </a:bodyPr>
          <a:lstStyle/>
          <a:p>
            <a:pPr algn="ctr"/>
            <a:r>
              <a:rPr lang="lv-LV" dirty="0"/>
              <a:t>«Māsa»,</a:t>
            </a:r>
          </a:p>
          <a:p>
            <a:pPr algn="ctr"/>
            <a:r>
              <a:rPr lang="lv-LV" dirty="0"/>
              <a:t>portrets,</a:t>
            </a:r>
          </a:p>
          <a:p>
            <a:pPr algn="ctr"/>
            <a:r>
              <a:rPr lang="lv-LV" dirty="0"/>
              <a:t> audekls, eļļa, </a:t>
            </a:r>
          </a:p>
          <a:p>
            <a:pPr algn="ctr"/>
            <a:r>
              <a:rPr lang="en-US" dirty="0">
                <a:solidFill>
                  <a:schemeClr val="tx1">
                    <a:lumMod val="75000"/>
                    <a:lumOff val="25000"/>
                  </a:schemeClr>
                </a:solidFill>
              </a:rPr>
              <a:t>Ø</a:t>
            </a:r>
            <a:r>
              <a:rPr lang="lv-LV" dirty="0">
                <a:solidFill>
                  <a:schemeClr val="bg1">
                    <a:lumMod val="75000"/>
                  </a:schemeClr>
                </a:solidFill>
              </a:rPr>
              <a:t> </a:t>
            </a:r>
            <a:r>
              <a:rPr lang="lv-LV" dirty="0"/>
              <a:t>24 cm, </a:t>
            </a:r>
          </a:p>
          <a:p>
            <a:pPr algn="ctr"/>
            <a:r>
              <a:rPr lang="lv-LV" dirty="0"/>
              <a:t>Jūlija Šilova,</a:t>
            </a:r>
          </a:p>
          <a:p>
            <a:pPr algn="ctr"/>
            <a:r>
              <a:rPr lang="lv-LV" dirty="0"/>
              <a:t>2019</a:t>
            </a:r>
            <a:endParaRPr lang="en-US" dirty="0"/>
          </a:p>
        </p:txBody>
      </p:sp>
    </p:spTree>
    <p:extLst>
      <p:ext uri="{BB962C8B-B14F-4D97-AF65-F5344CB8AC3E}">
        <p14:creationId xmlns:p14="http://schemas.microsoft.com/office/powerpoint/2010/main" val="17245728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4ABF1-DEDA-8DC3-1340-920752F74C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0094" y="848509"/>
            <a:ext cx="3706480" cy="3716158"/>
          </a:xfrm>
          <a:prstGeom prst="rect">
            <a:avLst/>
          </a:prstGeom>
        </p:spPr>
      </p:pic>
      <p:sp>
        <p:nvSpPr>
          <p:cNvPr id="4" name="TextBox 3">
            <a:extLst>
              <a:ext uri="{FF2B5EF4-FFF2-40B4-BE49-F238E27FC236}">
                <a16:creationId xmlns:a16="http://schemas.microsoft.com/office/drawing/2014/main" id="{D7155165-C20D-33EE-9177-324C70EDCC05}"/>
              </a:ext>
            </a:extLst>
          </p:cNvPr>
          <p:cNvSpPr txBox="1"/>
          <p:nvPr/>
        </p:nvSpPr>
        <p:spPr>
          <a:xfrm>
            <a:off x="950914" y="4710776"/>
            <a:ext cx="2301761" cy="1754326"/>
          </a:xfrm>
          <a:prstGeom prst="rect">
            <a:avLst/>
          </a:prstGeom>
          <a:noFill/>
        </p:spPr>
        <p:txBody>
          <a:bodyPr wrap="square" rtlCol="0">
            <a:spAutoFit/>
          </a:bodyPr>
          <a:lstStyle/>
          <a:p>
            <a:pPr algn="ctr"/>
            <a:r>
              <a:rPr lang="lv-LV" dirty="0"/>
              <a:t> «Juris»,</a:t>
            </a:r>
          </a:p>
          <a:p>
            <a:pPr algn="ctr"/>
            <a:r>
              <a:rPr lang="lv-LV" dirty="0"/>
              <a:t>portrets,</a:t>
            </a:r>
          </a:p>
          <a:p>
            <a:pPr algn="ctr"/>
            <a:r>
              <a:rPr lang="lv-LV" dirty="0"/>
              <a:t> audekls, eļļa, </a:t>
            </a:r>
          </a:p>
          <a:p>
            <a:pPr algn="ctr"/>
            <a:r>
              <a:rPr lang="lv-LV" dirty="0"/>
              <a:t>12 x 12 cm, </a:t>
            </a:r>
          </a:p>
          <a:p>
            <a:pPr algn="ctr"/>
            <a:r>
              <a:rPr lang="lv-LV" dirty="0"/>
              <a:t>Jūlija Šilova,</a:t>
            </a:r>
          </a:p>
          <a:p>
            <a:pPr algn="ctr"/>
            <a:r>
              <a:rPr lang="lv-LV" dirty="0"/>
              <a:t>2022</a:t>
            </a:r>
            <a:endParaRPr lang="en-US" dirty="0"/>
          </a:p>
        </p:txBody>
      </p:sp>
      <p:pic>
        <p:nvPicPr>
          <p:cNvPr id="6" name="Picture 5">
            <a:extLst>
              <a:ext uri="{FF2B5EF4-FFF2-40B4-BE49-F238E27FC236}">
                <a16:creationId xmlns:a16="http://schemas.microsoft.com/office/drawing/2014/main" id="{38E72193-088F-B3E3-C38D-10F72AEF66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7317" y="848509"/>
            <a:ext cx="3702644" cy="3716158"/>
          </a:xfrm>
          <a:prstGeom prst="rect">
            <a:avLst/>
          </a:prstGeom>
        </p:spPr>
      </p:pic>
      <p:sp>
        <p:nvSpPr>
          <p:cNvPr id="7" name="TextBox 6">
            <a:extLst>
              <a:ext uri="{FF2B5EF4-FFF2-40B4-BE49-F238E27FC236}">
                <a16:creationId xmlns:a16="http://schemas.microsoft.com/office/drawing/2014/main" id="{0934FB6D-91EF-861A-455E-E2FECF391080}"/>
              </a:ext>
            </a:extLst>
          </p:cNvPr>
          <p:cNvSpPr txBox="1"/>
          <p:nvPr/>
        </p:nvSpPr>
        <p:spPr>
          <a:xfrm>
            <a:off x="4937759" y="4717295"/>
            <a:ext cx="2301761" cy="1754326"/>
          </a:xfrm>
          <a:prstGeom prst="rect">
            <a:avLst/>
          </a:prstGeom>
          <a:noFill/>
        </p:spPr>
        <p:txBody>
          <a:bodyPr wrap="square" rtlCol="0">
            <a:spAutoFit/>
          </a:bodyPr>
          <a:lstStyle/>
          <a:p>
            <a:pPr algn="ctr"/>
            <a:r>
              <a:rPr lang="lv-LV" dirty="0"/>
              <a:t> «Plenērs. Balvi.»,</a:t>
            </a:r>
          </a:p>
          <a:p>
            <a:pPr algn="ctr"/>
            <a:r>
              <a:rPr lang="lv-LV" dirty="0"/>
              <a:t>figurāla kompozīcija,</a:t>
            </a:r>
          </a:p>
          <a:p>
            <a:pPr algn="ctr"/>
            <a:r>
              <a:rPr lang="lv-LV" dirty="0"/>
              <a:t> audekls, eļļa, </a:t>
            </a:r>
          </a:p>
          <a:p>
            <a:pPr algn="ctr"/>
            <a:r>
              <a:rPr lang="lv-LV" dirty="0"/>
              <a:t>12 x 12 cm, </a:t>
            </a:r>
          </a:p>
          <a:p>
            <a:pPr algn="ctr"/>
            <a:r>
              <a:rPr lang="lv-LV" dirty="0"/>
              <a:t>Jūlija Šilova,</a:t>
            </a:r>
          </a:p>
          <a:p>
            <a:pPr algn="ctr"/>
            <a:r>
              <a:rPr lang="lv-LV" dirty="0"/>
              <a:t>2022</a:t>
            </a:r>
            <a:endParaRPr lang="en-US" dirty="0"/>
          </a:p>
        </p:txBody>
      </p:sp>
      <p:pic>
        <p:nvPicPr>
          <p:cNvPr id="5" name="Picture 4">
            <a:extLst>
              <a:ext uri="{FF2B5EF4-FFF2-40B4-BE49-F238E27FC236}">
                <a16:creationId xmlns:a16="http://schemas.microsoft.com/office/drawing/2014/main" id="{5C729675-3100-A4B0-E844-3FDC7DC0AC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15427" y="848509"/>
            <a:ext cx="3704523" cy="3716158"/>
          </a:xfrm>
          <a:prstGeom prst="rect">
            <a:avLst/>
          </a:prstGeom>
        </p:spPr>
      </p:pic>
      <p:sp>
        <p:nvSpPr>
          <p:cNvPr id="8" name="TextBox 7">
            <a:extLst>
              <a:ext uri="{FF2B5EF4-FFF2-40B4-BE49-F238E27FC236}">
                <a16:creationId xmlns:a16="http://schemas.microsoft.com/office/drawing/2014/main" id="{01300086-DCB1-8AF2-33B6-8E1E133E11BF}"/>
              </a:ext>
            </a:extLst>
          </p:cNvPr>
          <p:cNvSpPr txBox="1"/>
          <p:nvPr/>
        </p:nvSpPr>
        <p:spPr>
          <a:xfrm>
            <a:off x="8860276" y="4726233"/>
            <a:ext cx="2302476" cy="1754326"/>
          </a:xfrm>
          <a:prstGeom prst="rect">
            <a:avLst/>
          </a:prstGeom>
          <a:noFill/>
        </p:spPr>
        <p:txBody>
          <a:bodyPr wrap="square" rtlCol="0">
            <a:spAutoFit/>
          </a:bodyPr>
          <a:lstStyle/>
          <a:p>
            <a:pPr algn="ctr"/>
            <a:r>
              <a:rPr lang="lv-LV" dirty="0"/>
              <a:t> «Mūžīgais dzinējs»,</a:t>
            </a:r>
          </a:p>
          <a:p>
            <a:pPr algn="ctr"/>
            <a:r>
              <a:rPr lang="lv-LV" dirty="0"/>
              <a:t>portrets,</a:t>
            </a:r>
          </a:p>
          <a:p>
            <a:pPr algn="ctr"/>
            <a:r>
              <a:rPr lang="lv-LV" dirty="0"/>
              <a:t> audekls, eļļa, </a:t>
            </a:r>
          </a:p>
          <a:p>
            <a:pPr algn="ctr"/>
            <a:r>
              <a:rPr lang="lv-LV" dirty="0"/>
              <a:t>20 x 20 cm, </a:t>
            </a:r>
          </a:p>
          <a:p>
            <a:pPr algn="ctr"/>
            <a:r>
              <a:rPr lang="lv-LV" dirty="0"/>
              <a:t>Jūlija Šilova,</a:t>
            </a:r>
          </a:p>
          <a:p>
            <a:pPr algn="ctr"/>
            <a:r>
              <a:rPr lang="lv-LV" dirty="0"/>
              <a:t>2021</a:t>
            </a:r>
            <a:endParaRPr lang="en-US" dirty="0"/>
          </a:p>
        </p:txBody>
      </p:sp>
    </p:spTree>
    <p:extLst>
      <p:ext uri="{BB962C8B-B14F-4D97-AF65-F5344CB8AC3E}">
        <p14:creationId xmlns:p14="http://schemas.microsoft.com/office/powerpoint/2010/main" val="26958339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93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AFCC3-5B59-8F70-2C3F-AA0EB5C220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74844" y="130120"/>
            <a:ext cx="3323958" cy="3298880"/>
          </a:xfrm>
          <a:prstGeom prst="rect">
            <a:avLst/>
          </a:prstGeom>
        </p:spPr>
      </p:pic>
      <p:pic>
        <p:nvPicPr>
          <p:cNvPr id="5" name="Picture 4">
            <a:extLst>
              <a:ext uri="{FF2B5EF4-FFF2-40B4-BE49-F238E27FC236}">
                <a16:creationId xmlns:a16="http://schemas.microsoft.com/office/drawing/2014/main" id="{52ACB588-BB71-D971-4258-1D458BD247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3435" y="3519495"/>
            <a:ext cx="3270234" cy="3242810"/>
          </a:xfrm>
          <a:prstGeom prst="rect">
            <a:avLst/>
          </a:prstGeom>
        </p:spPr>
      </p:pic>
      <p:pic>
        <p:nvPicPr>
          <p:cNvPr id="7" name="Picture 6">
            <a:extLst>
              <a:ext uri="{FF2B5EF4-FFF2-40B4-BE49-F238E27FC236}">
                <a16:creationId xmlns:a16="http://schemas.microsoft.com/office/drawing/2014/main" id="{CB82A1DD-51F9-D8D9-2BA5-DCD4BE6705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035" y="130120"/>
            <a:ext cx="3264480" cy="3278664"/>
          </a:xfrm>
          <a:prstGeom prst="rect">
            <a:avLst/>
          </a:prstGeom>
        </p:spPr>
      </p:pic>
      <p:pic>
        <p:nvPicPr>
          <p:cNvPr id="9" name="Picture 8">
            <a:extLst>
              <a:ext uri="{FF2B5EF4-FFF2-40B4-BE49-F238E27FC236}">
                <a16:creationId xmlns:a16="http://schemas.microsoft.com/office/drawing/2014/main" id="{24BDA185-640A-7380-4B3D-8C272ECFEB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035" y="3483641"/>
            <a:ext cx="3270234" cy="3278664"/>
          </a:xfrm>
          <a:prstGeom prst="rect">
            <a:avLst/>
          </a:prstGeom>
        </p:spPr>
      </p:pic>
      <p:sp>
        <p:nvSpPr>
          <p:cNvPr id="12" name="TextBox 11">
            <a:extLst>
              <a:ext uri="{FF2B5EF4-FFF2-40B4-BE49-F238E27FC236}">
                <a16:creationId xmlns:a16="http://schemas.microsoft.com/office/drawing/2014/main" id="{5A5D5BFA-015C-CC10-0B8A-57012B117717}"/>
              </a:ext>
            </a:extLst>
          </p:cNvPr>
          <p:cNvSpPr txBox="1"/>
          <p:nvPr/>
        </p:nvSpPr>
        <p:spPr>
          <a:xfrm>
            <a:off x="8017158" y="3472186"/>
            <a:ext cx="2597833" cy="1754326"/>
          </a:xfrm>
          <a:prstGeom prst="rect">
            <a:avLst/>
          </a:prstGeom>
          <a:noFill/>
        </p:spPr>
        <p:txBody>
          <a:bodyPr wrap="square" rtlCol="0">
            <a:spAutoFit/>
          </a:bodyPr>
          <a:lstStyle/>
          <a:p>
            <a:pPr algn="ctr"/>
            <a:r>
              <a:rPr lang="lv-LV" dirty="0">
                <a:solidFill>
                  <a:schemeClr val="bg1">
                    <a:lumMod val="65000"/>
                  </a:schemeClr>
                </a:solidFill>
              </a:rPr>
              <a:t> «Divi no 222, 40, 29, 98»,</a:t>
            </a:r>
          </a:p>
          <a:p>
            <a:pPr algn="ctr"/>
            <a:r>
              <a:rPr lang="lv-LV" dirty="0">
                <a:solidFill>
                  <a:schemeClr val="bg1">
                    <a:lumMod val="65000"/>
                  </a:schemeClr>
                </a:solidFill>
              </a:rPr>
              <a:t>figurāla kompozīcija,</a:t>
            </a:r>
          </a:p>
          <a:p>
            <a:pPr algn="ctr"/>
            <a:r>
              <a:rPr lang="lv-LV" dirty="0">
                <a:solidFill>
                  <a:schemeClr val="bg1">
                    <a:lumMod val="65000"/>
                  </a:schemeClr>
                </a:solidFill>
              </a:rPr>
              <a:t> audekls, eļļas krāsas, </a:t>
            </a:r>
          </a:p>
          <a:p>
            <a:pPr algn="ctr"/>
            <a:r>
              <a:rPr lang="lv-LV" dirty="0">
                <a:solidFill>
                  <a:schemeClr val="bg1">
                    <a:lumMod val="65000"/>
                  </a:schemeClr>
                </a:solidFill>
              </a:rPr>
              <a:t>20 x 20 cm, </a:t>
            </a:r>
          </a:p>
          <a:p>
            <a:pPr algn="ctr"/>
            <a:r>
              <a:rPr lang="lv-LV" dirty="0">
                <a:solidFill>
                  <a:schemeClr val="bg1">
                    <a:lumMod val="65000"/>
                  </a:schemeClr>
                </a:solidFill>
              </a:rPr>
              <a:t>Anastasija Bikova,</a:t>
            </a:r>
          </a:p>
          <a:p>
            <a:pPr algn="ctr"/>
            <a:r>
              <a:rPr lang="lv-LV" dirty="0">
                <a:solidFill>
                  <a:schemeClr val="bg1">
                    <a:lumMod val="65000"/>
                  </a:schemeClr>
                </a:solidFill>
              </a:rPr>
              <a:t>2</a:t>
            </a:r>
            <a:endParaRPr lang="en-US" dirty="0">
              <a:solidFill>
                <a:schemeClr val="bg1">
                  <a:lumMod val="65000"/>
                </a:schemeClr>
              </a:solidFill>
            </a:endParaRPr>
          </a:p>
        </p:txBody>
      </p:sp>
    </p:spTree>
    <p:extLst>
      <p:ext uri="{BB962C8B-B14F-4D97-AF65-F5344CB8AC3E}">
        <p14:creationId xmlns:p14="http://schemas.microsoft.com/office/powerpoint/2010/main" val="3788695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alpha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7A2285-6EE6-ECED-EEEC-1DA1282195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82578" y="693529"/>
            <a:ext cx="3849530" cy="3887344"/>
          </a:xfrm>
          <a:prstGeom prst="rect">
            <a:avLst/>
          </a:prstGeom>
        </p:spPr>
      </p:pic>
      <p:sp>
        <p:nvSpPr>
          <p:cNvPr id="4" name="TextBox 3">
            <a:extLst>
              <a:ext uri="{FF2B5EF4-FFF2-40B4-BE49-F238E27FC236}">
                <a16:creationId xmlns:a16="http://schemas.microsoft.com/office/drawing/2014/main" id="{9CA609E1-9929-692E-CAC4-F5E18478256D}"/>
              </a:ext>
            </a:extLst>
          </p:cNvPr>
          <p:cNvSpPr txBox="1"/>
          <p:nvPr/>
        </p:nvSpPr>
        <p:spPr>
          <a:xfrm>
            <a:off x="7019239" y="4837871"/>
            <a:ext cx="2747617" cy="1600438"/>
          </a:xfrm>
          <a:prstGeom prst="rect">
            <a:avLst/>
          </a:prstGeom>
          <a:noFill/>
        </p:spPr>
        <p:txBody>
          <a:bodyPr wrap="square" rtlCol="0">
            <a:spAutoFit/>
          </a:bodyPr>
          <a:lstStyle/>
          <a:p>
            <a:pPr algn="ctr"/>
            <a:r>
              <a:rPr lang="lv-LV" dirty="0">
                <a:solidFill>
                  <a:schemeClr val="bg1">
                    <a:lumMod val="65000"/>
                  </a:schemeClr>
                </a:solidFill>
              </a:rPr>
              <a:t>Sērija </a:t>
            </a:r>
            <a:r>
              <a:rPr lang="lv-LV" sz="1600" dirty="0">
                <a:solidFill>
                  <a:schemeClr val="bg1">
                    <a:lumMod val="65000"/>
                  </a:schemeClr>
                </a:solidFill>
              </a:rPr>
              <a:t>«Miesa»,</a:t>
            </a:r>
          </a:p>
          <a:p>
            <a:pPr algn="ctr"/>
            <a:r>
              <a:rPr lang="lv-LV" sz="1600" dirty="0">
                <a:solidFill>
                  <a:schemeClr val="bg1">
                    <a:lumMod val="65000"/>
                  </a:schemeClr>
                </a:solidFill>
              </a:rPr>
              <a:t>akts,</a:t>
            </a:r>
          </a:p>
          <a:p>
            <a:pPr algn="ctr"/>
            <a:r>
              <a:rPr lang="lv-LV" sz="1600" dirty="0">
                <a:solidFill>
                  <a:schemeClr val="bg1">
                    <a:lumMod val="65000"/>
                  </a:schemeClr>
                </a:solidFill>
              </a:rPr>
              <a:t> audekls, eļļas krāsas, </a:t>
            </a:r>
          </a:p>
          <a:p>
            <a:pPr algn="ctr"/>
            <a:r>
              <a:rPr lang="en-US" sz="1600" dirty="0">
                <a:solidFill>
                  <a:schemeClr val="bg1">
                    <a:lumMod val="75000"/>
                  </a:schemeClr>
                </a:solidFill>
              </a:rPr>
              <a:t>Ø </a:t>
            </a:r>
            <a:r>
              <a:rPr lang="lv-LV" sz="1600" dirty="0">
                <a:solidFill>
                  <a:schemeClr val="bg1">
                    <a:lumMod val="65000"/>
                  </a:schemeClr>
                </a:solidFill>
              </a:rPr>
              <a:t>9 cm, 10 x 10 cm</a:t>
            </a:r>
          </a:p>
          <a:p>
            <a:pPr algn="ctr"/>
            <a:r>
              <a:rPr lang="lv-LV" sz="1600" dirty="0">
                <a:solidFill>
                  <a:schemeClr val="bg1">
                    <a:lumMod val="65000"/>
                  </a:schemeClr>
                </a:solidFill>
              </a:rPr>
              <a:t>Jūlija Šilova,</a:t>
            </a:r>
          </a:p>
          <a:p>
            <a:pPr algn="ctr"/>
            <a:r>
              <a:rPr lang="lv-LV" sz="1600" dirty="0">
                <a:solidFill>
                  <a:schemeClr val="bg1">
                    <a:lumMod val="65000"/>
                  </a:schemeClr>
                </a:solidFill>
              </a:rPr>
              <a:t>2022</a:t>
            </a:r>
            <a:endParaRPr lang="en-US" sz="1600" dirty="0">
              <a:solidFill>
                <a:schemeClr val="bg1">
                  <a:lumMod val="65000"/>
                </a:schemeClr>
              </a:solidFill>
            </a:endParaRPr>
          </a:p>
        </p:txBody>
      </p:sp>
      <p:pic>
        <p:nvPicPr>
          <p:cNvPr id="11" name="Picture 10">
            <a:extLst>
              <a:ext uri="{FF2B5EF4-FFF2-40B4-BE49-F238E27FC236}">
                <a16:creationId xmlns:a16="http://schemas.microsoft.com/office/drawing/2014/main" id="{13875BF4-9FFB-6E69-FE51-DFE8DA4E1E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8244" y="3474278"/>
            <a:ext cx="3631096" cy="3383722"/>
          </a:xfrm>
          <a:prstGeom prst="rect">
            <a:avLst/>
          </a:prstGeom>
        </p:spPr>
      </p:pic>
      <p:pic>
        <p:nvPicPr>
          <p:cNvPr id="2" name="Picture 1">
            <a:extLst>
              <a:ext uri="{FF2B5EF4-FFF2-40B4-BE49-F238E27FC236}">
                <a16:creationId xmlns:a16="http://schemas.microsoft.com/office/drawing/2014/main" id="{3BC8796F-CC68-70C3-2D83-B12DAB1792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8244" y="0"/>
            <a:ext cx="3631096" cy="3728929"/>
          </a:xfrm>
          <a:prstGeom prst="rect">
            <a:avLst/>
          </a:prstGeom>
        </p:spPr>
      </p:pic>
    </p:spTree>
    <p:extLst>
      <p:ext uri="{BB962C8B-B14F-4D97-AF65-F5344CB8AC3E}">
        <p14:creationId xmlns:p14="http://schemas.microsoft.com/office/powerpoint/2010/main" val="1406211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2870C-D807-E52F-65DD-7BAE52E6C229}"/>
              </a:ext>
            </a:extLst>
          </p:cNvPr>
          <p:cNvSpPr txBox="1"/>
          <p:nvPr/>
        </p:nvSpPr>
        <p:spPr>
          <a:xfrm>
            <a:off x="169683" y="412679"/>
            <a:ext cx="11943760" cy="7263527"/>
          </a:xfrm>
          <a:prstGeom prst="rect">
            <a:avLst/>
          </a:prstGeom>
          <a:noFill/>
        </p:spPr>
        <p:txBody>
          <a:bodyPr wrap="square" rtlCol="0">
            <a:spAutoFit/>
          </a:bodyPr>
          <a:lstStyle/>
          <a:p>
            <a:r>
              <a:rPr lang="lv-LV" sz="1600" dirty="0"/>
              <a:t>Izmantotā literatūra un vietnes:</a:t>
            </a:r>
          </a:p>
          <a:p>
            <a:endParaRPr lang="lv-LV" sz="1600" dirty="0"/>
          </a:p>
          <a:p>
            <a:pPr marL="342900" indent="-342900">
              <a:buAutoNum type="arabicPeriod"/>
            </a:pPr>
            <a:r>
              <a:rPr lang="lv-LV" sz="1600" dirty="0" err="1"/>
              <a:t>Kasija</a:t>
            </a:r>
            <a:r>
              <a:rPr lang="lv-LV" sz="1600" dirty="0"/>
              <a:t> </a:t>
            </a:r>
            <a:r>
              <a:rPr lang="lv-LV" sz="1600" dirty="0" err="1"/>
              <a:t>Sentklēra</a:t>
            </a:r>
            <a:r>
              <a:rPr lang="lv-LV" sz="1600" dirty="0"/>
              <a:t>, «Krāsu slepenā dzīve», «Zvaigzne ABC»,2021.g., 339.lpp.</a:t>
            </a:r>
          </a:p>
          <a:p>
            <a:r>
              <a:rPr lang="lv-LV" sz="1600" dirty="0"/>
              <a:t>      ( </a:t>
            </a:r>
            <a:r>
              <a:rPr lang="lv-LV" sz="1600" dirty="0" err="1"/>
              <a:t>ats</a:t>
            </a:r>
            <a:r>
              <a:rPr lang="lv-LV" sz="1600" dirty="0"/>
              <a:t>. (1.), 107.lpp.,(2.),108. lpp.,(3.)109.lpp.</a:t>
            </a:r>
          </a:p>
          <a:p>
            <a:pPr algn="l"/>
            <a:r>
              <a:rPr lang="lv-LV" sz="1600" b="0" i="0" dirty="0">
                <a:solidFill>
                  <a:schemeClr val="tx1">
                    <a:lumMod val="95000"/>
                    <a:lumOff val="5000"/>
                  </a:schemeClr>
                </a:solidFill>
                <a:effectLst/>
                <a:latin typeface="Open Sans" panose="020B0606030504020204" pitchFamily="34" charset="0"/>
              </a:rPr>
              <a:t>2.  Seno un viduslaiku kultūras vēsture vidusskolām I./ Mārīte Lapiņa, Daina Blūma, Vera </a:t>
            </a:r>
            <a:r>
              <a:rPr lang="lv-LV" sz="1600" b="0" i="0" dirty="0" err="1">
                <a:solidFill>
                  <a:schemeClr val="tx1">
                    <a:lumMod val="95000"/>
                    <a:lumOff val="5000"/>
                  </a:schemeClr>
                </a:solidFill>
                <a:effectLst/>
                <a:latin typeface="Open Sans" panose="020B0606030504020204" pitchFamily="34" charset="0"/>
              </a:rPr>
              <a:t>Bartoševska</a:t>
            </a:r>
            <a:r>
              <a:rPr lang="lv-LV" sz="1600" b="0" i="0" dirty="0">
                <a:solidFill>
                  <a:schemeClr val="tx1">
                    <a:lumMod val="95000"/>
                    <a:lumOff val="5000"/>
                  </a:schemeClr>
                </a:solidFill>
                <a:effectLst/>
                <a:latin typeface="Open Sans" panose="020B0606030504020204" pitchFamily="34" charset="0"/>
              </a:rPr>
              <a:t> u.c.        - Rīga: </a:t>
            </a:r>
            <a:r>
              <a:rPr lang="lv-LV" sz="1600" b="0" i="0" dirty="0" err="1">
                <a:solidFill>
                  <a:schemeClr val="tx1">
                    <a:lumMod val="95000"/>
                    <a:lumOff val="5000"/>
                  </a:schemeClr>
                </a:solidFill>
                <a:effectLst/>
                <a:latin typeface="Open Sans" panose="020B0606030504020204" pitchFamily="34" charset="0"/>
              </a:rPr>
              <a:t>RaKa</a:t>
            </a:r>
            <a:r>
              <a:rPr lang="lv-LV" sz="1600" b="0" i="0" dirty="0">
                <a:solidFill>
                  <a:schemeClr val="tx1">
                    <a:lumMod val="95000"/>
                    <a:lumOff val="5000"/>
                  </a:schemeClr>
                </a:solidFill>
                <a:effectLst/>
                <a:latin typeface="Open Sans" panose="020B0606030504020204" pitchFamily="34" charset="0"/>
              </a:rPr>
              <a:t>, 1998., 292. lpp.</a:t>
            </a:r>
          </a:p>
          <a:p>
            <a:pPr algn="l"/>
            <a:r>
              <a:rPr lang="lv-LV" sz="1600" b="0" i="0" dirty="0">
                <a:solidFill>
                  <a:schemeClr val="tx1">
                    <a:lumMod val="95000"/>
                    <a:lumOff val="5000"/>
                  </a:schemeClr>
                </a:solidFill>
                <a:effectLst/>
                <a:latin typeface="Open Sans" panose="020B0606030504020204" pitchFamily="34" charset="0"/>
              </a:rPr>
              <a:t>3. Mākslas vēstures pamati I./ Tatjana Kačalova. - Rīga: Zvaigzne ABC, 1995., 341. lpp.</a:t>
            </a:r>
          </a:p>
          <a:p>
            <a:pPr algn="l"/>
            <a:r>
              <a:rPr lang="lv-LV" sz="1600" b="0" i="0" dirty="0">
                <a:solidFill>
                  <a:schemeClr val="tx1">
                    <a:lumMod val="95000"/>
                    <a:lumOff val="5000"/>
                  </a:schemeClr>
                </a:solidFill>
                <a:effectLst/>
                <a:latin typeface="Open Sans" panose="020B0606030504020204" pitchFamily="34" charset="0"/>
              </a:rPr>
              <a:t>4. Viduslaiki. Konsultants kultūras vēsturē/ Austra Avotiņa, Daina Blūma, Ilma Grauzdiņa. - Rīga:     Zvaigzne ABC, 2000., 214. lpp.</a:t>
            </a:r>
          </a:p>
          <a:p>
            <a:pPr algn="l"/>
            <a:r>
              <a:rPr lang="lv-LV" sz="1600" b="0" i="0" dirty="0">
                <a:solidFill>
                  <a:schemeClr val="tx1">
                    <a:lumMod val="95000"/>
                    <a:lumOff val="5000"/>
                  </a:schemeClr>
                </a:solidFill>
                <a:effectLst/>
                <a:latin typeface="Open Sans" panose="020B0606030504020204" pitchFamily="34" charset="0"/>
              </a:rPr>
              <a:t>5. Viduslaiku kultūra Eiropā/ Andris Rubenis. - Rīga: Zvaigzne ABC, 1997., 527.lpp.</a:t>
            </a:r>
          </a:p>
          <a:p>
            <a:r>
              <a:rPr lang="lv-LV" sz="1600" dirty="0">
                <a:hlinkClick r:id="rId2">
                  <a:extLst>
                    <a:ext uri="{A12FA001-AC4F-418D-AE19-62706E023703}">
                      <ahyp:hlinkClr xmlns:ahyp="http://schemas.microsoft.com/office/drawing/2018/hyperlinkcolor" val="tx"/>
                    </a:ext>
                  </a:extLst>
                </a:hlinkClick>
              </a:rPr>
              <a:t>6. </a:t>
            </a:r>
            <a:r>
              <a:rPr lang="en-US" sz="1600" dirty="0">
                <a:hlinkClick r:id="rId2">
                  <a:extLst>
                    <a:ext uri="{A12FA001-AC4F-418D-AE19-62706E023703}">
                      <ahyp:hlinkClr xmlns:ahyp="http://schemas.microsoft.com/office/drawing/2018/hyperlinkcolor" val="tx"/>
                    </a:ext>
                  </a:extLst>
                </a:hlinkClick>
              </a:rPr>
              <a:t>Medieval Manuscript Highlights: Books of Hours at the BPL | Boston Public Library</a:t>
            </a:r>
            <a:endParaRPr lang="lv-LV" sz="1600" dirty="0"/>
          </a:p>
          <a:p>
            <a:r>
              <a:rPr lang="lv-LV" sz="1600" dirty="0">
                <a:latin typeface="inherit"/>
              </a:rPr>
              <a:t>7. </a:t>
            </a:r>
            <a:r>
              <a:rPr lang="en-US" sz="1600" u="none" strike="noStrike" dirty="0">
                <a:effectLst/>
                <a:hlinkClick r:id="rId3">
                  <a:extLst>
                    <a:ext uri="{A12FA001-AC4F-418D-AE19-62706E023703}">
                      <ahyp:hlinkClr xmlns:ahyp="http://schemas.microsoft.com/office/drawing/2018/hyperlinkcolor" val="tx"/>
                    </a:ext>
                  </a:extLst>
                </a:hlinkClick>
              </a:rPr>
              <a:t>https://digitalcollections.tcd.ie/concern/works/hm50tr726?locale=en</a:t>
            </a:r>
            <a:endParaRPr lang="lv-LV" sz="1600" u="none" strike="noStrike" dirty="0">
              <a:effectLst/>
            </a:endParaRPr>
          </a:p>
          <a:p>
            <a:r>
              <a:rPr lang="lv-LV" sz="1600" dirty="0">
                <a:effectLst/>
              </a:rPr>
              <a:t>8. </a:t>
            </a:r>
            <a:r>
              <a:rPr lang="en-US" sz="1600" u="none" strike="noStrike" dirty="0">
                <a:effectLst/>
                <a:hlinkClick r:id="rId4">
                  <a:extLst>
                    <a:ext uri="{A12FA001-AC4F-418D-AE19-62706E023703}">
                      <ahyp:hlinkClr xmlns:ahyp="http://schemas.microsoft.com/office/drawing/2018/hyperlinkcolor" val="tx"/>
                    </a:ext>
                  </a:extLst>
                </a:hlinkClick>
              </a:rPr>
              <a:t>https://bvmm.irht.cnrs.fr/iiif/22470/canvas/canvas-2045964/view</a:t>
            </a:r>
            <a:endParaRPr lang="lv-LV" sz="1600" u="none" strike="noStrike" dirty="0">
              <a:effectLst/>
            </a:endParaRPr>
          </a:p>
          <a:p>
            <a:r>
              <a:rPr lang="lv-LV" sz="1600" dirty="0"/>
              <a:t>9. </a:t>
            </a:r>
            <a:r>
              <a:rPr lang="lv-LV" sz="1600" u="none" strike="noStrike" dirty="0">
                <a:solidFill>
                  <a:srgbClr val="0563C1"/>
                </a:solidFill>
                <a:effectLst/>
                <a:hlinkClick r:id="rId5">
                  <a:extLst>
                    <a:ext uri="{A12FA001-AC4F-418D-AE19-62706E023703}">
                      <ahyp:hlinkClr xmlns:ahyp="http://schemas.microsoft.com/office/drawing/2018/hyperlinkcolor" val="tx"/>
                    </a:ext>
                  </a:extLst>
                </a:hlinkClick>
              </a:rPr>
              <a:t> </a:t>
            </a:r>
            <a:r>
              <a:rPr lang="en-US" sz="1600" u="none" strike="noStrike" dirty="0">
                <a:effectLst/>
                <a:hlinkClick r:id="rId5">
                  <a:extLst>
                    <a:ext uri="{A12FA001-AC4F-418D-AE19-62706E023703}">
                      <ahyp:hlinkClr xmlns:ahyp="http://schemas.microsoft.com/office/drawing/2018/hyperlinkcolor" val="tx"/>
                    </a:ext>
                  </a:extLst>
                </a:hlinkClick>
              </a:rPr>
              <a:t>https://www.themorgan.org/collection/hours-of-catherine-of-cleves/14</a:t>
            </a:r>
            <a:endParaRPr lang="en-US" sz="1600" dirty="0">
              <a:effectLst/>
            </a:endParaRPr>
          </a:p>
          <a:p>
            <a:pPr algn="l"/>
            <a:r>
              <a:rPr lang="lv-LV" sz="1600" dirty="0">
                <a:solidFill>
                  <a:schemeClr val="tx1">
                    <a:lumMod val="95000"/>
                    <a:lumOff val="5000"/>
                  </a:schemeClr>
                </a:solidFill>
                <a:latin typeface="Open Sans" panose="020B0606030504020204" pitchFamily="34" charset="0"/>
              </a:rPr>
              <a:t>10</a:t>
            </a:r>
            <a:r>
              <a:rPr lang="lv-LV" sz="1600" b="0" i="0" dirty="0">
                <a:solidFill>
                  <a:schemeClr val="tx1">
                    <a:lumMod val="95000"/>
                    <a:lumOff val="5000"/>
                  </a:schemeClr>
                </a:solidFill>
                <a:effectLst/>
                <a:latin typeface="Open Sans" panose="020B0606030504020204" pitchFamily="34" charset="0"/>
              </a:rPr>
              <a:t>. https://i.ytimg.com/vi/Z-6loUSzYUQ/maxresdefault.jpg</a:t>
            </a:r>
          </a:p>
          <a:p>
            <a:pPr algn="l"/>
            <a:r>
              <a:rPr lang="lv-LV" sz="1600" dirty="0">
                <a:solidFill>
                  <a:schemeClr val="tx1">
                    <a:lumMod val="95000"/>
                    <a:lumOff val="5000"/>
                  </a:schemeClr>
                </a:solidFill>
                <a:latin typeface="Open Sans" panose="020B0606030504020204" pitchFamily="34" charset="0"/>
              </a:rPr>
              <a:t>11</a:t>
            </a:r>
            <a:r>
              <a:rPr lang="lv-LV" sz="1600" b="0" i="0" dirty="0">
                <a:solidFill>
                  <a:schemeClr val="tx1">
                    <a:lumMod val="95000"/>
                    <a:lumOff val="5000"/>
                  </a:schemeClr>
                </a:solidFill>
                <a:effectLst/>
                <a:latin typeface="Open Sans" panose="020B0606030504020204" pitchFamily="34" charset="0"/>
              </a:rPr>
              <a:t>. https://i.pinimg.com/originals/42/c1/40/42c14000eb2f96c6ae042ed5a3cb08c6.jpg</a:t>
            </a:r>
          </a:p>
          <a:p>
            <a:pPr algn="l"/>
            <a:r>
              <a:rPr lang="lv-LV" sz="1600" b="0" i="0" dirty="0">
                <a:solidFill>
                  <a:schemeClr val="tx1">
                    <a:lumMod val="95000"/>
                    <a:lumOff val="5000"/>
                  </a:schemeClr>
                </a:solidFill>
                <a:effectLst/>
                <a:latin typeface="Open Sans" panose="020B0606030504020204" pitchFamily="34" charset="0"/>
              </a:rPr>
              <a:t>12.https://i.pinimg.com/originals/30/73/e5/3073e501bb7fe3cdfff6cc9382fc2853.jpg</a:t>
            </a:r>
          </a:p>
          <a:p>
            <a:pPr algn="l"/>
            <a:r>
              <a:rPr lang="lv-LV" sz="1600" b="0" i="0" dirty="0">
                <a:solidFill>
                  <a:schemeClr val="tx1">
                    <a:lumMod val="95000"/>
                    <a:lumOff val="5000"/>
                  </a:schemeClr>
                </a:solidFill>
                <a:effectLst/>
                <a:latin typeface="Open Sans" panose="020B0606030504020204" pitchFamily="34" charset="0"/>
              </a:rPr>
              <a:t>13.https://upload.wikimedia.org/wikipedia/commons/thumb/0/0b/Medieval_dentistry.jpg/1200px-Medieval_dentistry.jpg</a:t>
            </a:r>
          </a:p>
          <a:p>
            <a:pPr algn="l"/>
            <a:r>
              <a:rPr lang="lv-LV" sz="1600" b="0" i="0" dirty="0">
                <a:solidFill>
                  <a:schemeClr val="tx1">
                    <a:lumMod val="95000"/>
                    <a:lumOff val="5000"/>
                  </a:schemeClr>
                </a:solidFill>
                <a:effectLst/>
                <a:latin typeface="Open Sans" panose="020B0606030504020204" pitchFamily="34" charset="0"/>
              </a:rPr>
              <a:t>14.https://i.pinimg.com/736x/66/ce/92/66ce92cdb82256b26f4b84c11540f312--art-medieval-medieval-dress.jpg</a:t>
            </a:r>
          </a:p>
          <a:p>
            <a:pPr algn="l"/>
            <a:r>
              <a:rPr lang="lv-LV" sz="1600" b="0" i="0" dirty="0">
                <a:solidFill>
                  <a:schemeClr val="tx1">
                    <a:lumMod val="95000"/>
                    <a:lumOff val="5000"/>
                  </a:schemeClr>
                </a:solidFill>
                <a:effectLst/>
                <a:latin typeface="Open Sans" panose="020B0606030504020204" pitchFamily="34" charset="0"/>
              </a:rPr>
              <a:t>15.https://lh3.googleusercontent.com/proxy/yXFGyS7r4v6rIiHMDyEt0f2SoYQQERJrWmLpgJKURReayGKNTD7oHC-16.HPQ4fg3uvlF8D9AMPqd3RTp8PgWfKCMjn6u2XwTEybSSwcWF-xEFxyPgU</a:t>
            </a:r>
          </a:p>
          <a:p>
            <a:pPr algn="l"/>
            <a:r>
              <a:rPr lang="lv-LV" sz="1600" b="0" i="0" dirty="0">
                <a:solidFill>
                  <a:schemeClr val="tx1">
                    <a:lumMod val="95000"/>
                    <a:lumOff val="5000"/>
                  </a:schemeClr>
                </a:solidFill>
                <a:effectLst/>
                <a:latin typeface="Open Sans" panose="020B0606030504020204" pitchFamily="34" charset="0"/>
              </a:rPr>
              <a:t>17,https://revivalclothing.com/wp-content/uploads/2018/10/</a:t>
            </a:r>
            <a:r>
              <a:rPr lang="lv-LV" sz="1600" b="0" i="0" dirty="0" err="1">
                <a:solidFill>
                  <a:schemeClr val="tx1">
                    <a:lumMod val="95000"/>
                    <a:lumOff val="5000"/>
                  </a:schemeClr>
                </a:solidFill>
                <a:effectLst/>
                <a:latin typeface="Open Sans" panose="020B0606030504020204" pitchFamily="34" charset="0"/>
              </a:rPr>
              <a:t>August.j</a:t>
            </a:r>
            <a:endParaRPr lang="lv-LV" sz="1600" b="0" i="0" dirty="0">
              <a:solidFill>
                <a:schemeClr val="tx1">
                  <a:lumMod val="95000"/>
                  <a:lumOff val="5000"/>
                </a:schemeClr>
              </a:solidFill>
              <a:effectLst/>
              <a:latin typeface="Open Sans" panose="020B0606030504020204" pitchFamily="34" charset="0"/>
            </a:endParaRPr>
          </a:p>
          <a:p>
            <a:pPr algn="l"/>
            <a:r>
              <a:rPr lang="lv-LV" sz="1600" dirty="0">
                <a:solidFill>
                  <a:schemeClr val="tx1">
                    <a:lumMod val="95000"/>
                    <a:lumOff val="5000"/>
                  </a:schemeClr>
                </a:solidFill>
                <a:latin typeface="Open Sans" panose="020B0606030504020204" pitchFamily="34" charset="0"/>
              </a:rPr>
              <a:t>18. </a:t>
            </a:r>
            <a:r>
              <a:rPr lang="en-US" sz="1600" u="none" strike="noStrike" dirty="0">
                <a:effectLst/>
                <a:latin typeface="Roboto" panose="02000000000000000000" pitchFamily="2" charset="0"/>
                <a:hlinkClick r:id="rId6">
                  <a:extLst>
                    <a:ext uri="{A12FA001-AC4F-418D-AE19-62706E023703}">
                      <ahyp:hlinkClr xmlns:ahyp="http://schemas.microsoft.com/office/drawing/2018/hyperlinkcolor" val="tx"/>
                    </a:ext>
                  </a:extLst>
                </a:hlinkClick>
              </a:rPr>
              <a:t>Google Arts &amp; Culture</a:t>
            </a:r>
            <a:r>
              <a:rPr lang="lv-LV" sz="1600" u="none" strike="noStrike" dirty="0">
                <a:effectLst/>
                <a:latin typeface="Roboto" panose="02000000000000000000" pitchFamily="2" charset="0"/>
              </a:rPr>
              <a:t>, </a:t>
            </a:r>
            <a:r>
              <a:rPr lang="en-US" sz="1600" dirty="0">
                <a:effectLst/>
              </a:rPr>
              <a:t>Fantastic Beasts of the Middle Age</a:t>
            </a:r>
            <a:endParaRPr lang="lv-LV" sz="1600" dirty="0">
              <a:effectLst/>
            </a:endParaRPr>
          </a:p>
          <a:p>
            <a:pPr algn="l"/>
            <a:r>
              <a:rPr lang="lv-LV" sz="1600" b="0" i="0" dirty="0">
                <a:latin typeface="Google Sans Text"/>
              </a:rPr>
              <a:t>       </a:t>
            </a:r>
            <a:r>
              <a:rPr lang="en-US" sz="1600" b="0" i="0" dirty="0">
                <a:effectLst/>
                <a:latin typeface="Google Sans Text"/>
              </a:rPr>
              <a:t>Many of the imaginary beasts that populate the modern imagination—like unicorns, dragons, and griffins</a:t>
            </a:r>
            <a:r>
              <a:rPr lang="lv-LV" sz="1600" b="0" i="0" dirty="0">
                <a:effectLst/>
                <a:latin typeface="Google Sans Text"/>
              </a:rPr>
              <a:t> </a:t>
            </a:r>
          </a:p>
          <a:p>
            <a:pPr algn="l"/>
            <a:r>
              <a:rPr lang="lv-LV" sz="1600" dirty="0">
                <a:latin typeface="Google Sans Text"/>
              </a:rPr>
              <a:t>       </a:t>
            </a:r>
            <a:r>
              <a:rPr lang="en-US" sz="1600" b="0" i="0" dirty="0">
                <a:effectLst/>
                <a:latin typeface="Google Sans Text"/>
              </a:rPr>
              <a:t>appear in medieval manuscript illumination.</a:t>
            </a:r>
          </a:p>
          <a:p>
            <a:endParaRPr lang="en-US" sz="1600" dirty="0">
              <a:effectLst/>
              <a:latin typeface="Roboto" panose="02000000000000000000" pitchFamily="2" charset="0"/>
            </a:endParaRPr>
          </a:p>
          <a:p>
            <a:pPr algn="l"/>
            <a:endParaRPr lang="lv-LV" sz="1600" i="0" dirty="0">
              <a:effectLst/>
              <a:latin typeface="Open Sans" panose="020B0606030504020204" pitchFamily="34" charset="0"/>
            </a:endParaRPr>
          </a:p>
          <a:p>
            <a:pPr algn="l"/>
            <a:endParaRPr lang="lv-LV" sz="1600" b="0" i="0" dirty="0">
              <a:solidFill>
                <a:schemeClr val="tx1">
                  <a:lumMod val="95000"/>
                  <a:lumOff val="5000"/>
                </a:schemeClr>
              </a:solidFill>
              <a:effectLst/>
              <a:latin typeface="Open Sans" panose="020B0606030504020204" pitchFamily="34" charset="0"/>
            </a:endParaRPr>
          </a:p>
          <a:p>
            <a:pPr marL="342900" indent="-342900">
              <a:buAutoNum type="arabicPeriod"/>
            </a:pPr>
            <a:endParaRPr lang="en-US" dirty="0"/>
          </a:p>
        </p:txBody>
      </p:sp>
    </p:spTree>
    <p:extLst>
      <p:ext uri="{BB962C8B-B14F-4D97-AF65-F5344CB8AC3E}">
        <p14:creationId xmlns:p14="http://schemas.microsoft.com/office/powerpoint/2010/main" val="382755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17DFD5-CC95-9969-082D-C5884A85DD77}"/>
              </a:ext>
            </a:extLst>
          </p:cNvPr>
          <p:cNvSpPr txBox="1"/>
          <p:nvPr/>
        </p:nvSpPr>
        <p:spPr>
          <a:xfrm>
            <a:off x="477077" y="5124375"/>
            <a:ext cx="11215757" cy="1384995"/>
          </a:xfrm>
          <a:prstGeom prst="rect">
            <a:avLst/>
          </a:prstGeom>
          <a:noFill/>
        </p:spPr>
        <p:txBody>
          <a:bodyPr wrap="square">
            <a:spAutoFit/>
          </a:bodyPr>
          <a:lstStyle/>
          <a:p>
            <a:pPr algn="ctr"/>
            <a:r>
              <a:rPr lang="lv-LV" sz="1400" dirty="0"/>
              <a:t>  </a:t>
            </a:r>
            <a:r>
              <a:rPr lang="en-US" sz="1400" dirty="0" err="1">
                <a:solidFill>
                  <a:schemeClr val="bg1">
                    <a:lumMod val="85000"/>
                  </a:schemeClr>
                </a:solidFill>
              </a:rPr>
              <a:t>Zvēru</a:t>
            </a:r>
            <a:r>
              <a:rPr lang="en-US" sz="1400" dirty="0">
                <a:solidFill>
                  <a:schemeClr val="bg1">
                    <a:lumMod val="85000"/>
                  </a:schemeClr>
                </a:solidFill>
              </a:rPr>
              <a:t> un </a:t>
            </a:r>
            <a:r>
              <a:rPr lang="en-US" sz="1400" dirty="0" err="1">
                <a:solidFill>
                  <a:schemeClr val="bg1">
                    <a:lumMod val="85000"/>
                  </a:schemeClr>
                </a:solidFill>
              </a:rPr>
              <a:t>reliģijas</a:t>
            </a:r>
            <a:r>
              <a:rPr lang="en-US" sz="1400" dirty="0">
                <a:solidFill>
                  <a:schemeClr val="bg1">
                    <a:lumMod val="85000"/>
                  </a:schemeClr>
                </a:solidFill>
              </a:rPr>
              <a:t> </a:t>
            </a:r>
            <a:r>
              <a:rPr lang="en-US" sz="1400" dirty="0" err="1">
                <a:solidFill>
                  <a:schemeClr val="bg1">
                    <a:lumMod val="85000"/>
                  </a:schemeClr>
                </a:solidFill>
              </a:rPr>
              <a:t>saistība</a:t>
            </a:r>
            <a:r>
              <a:rPr lang="en-US" sz="1400" dirty="0">
                <a:solidFill>
                  <a:schemeClr val="bg1">
                    <a:lumMod val="85000"/>
                  </a:schemeClr>
                </a:solidFill>
              </a:rPr>
              <a:t> </a:t>
            </a:r>
            <a:r>
              <a:rPr lang="en-US" sz="1400" dirty="0" err="1">
                <a:solidFill>
                  <a:schemeClr val="bg1">
                    <a:lumMod val="85000"/>
                  </a:schemeClr>
                </a:solidFill>
              </a:rPr>
              <a:t>sākās</a:t>
            </a:r>
            <a:r>
              <a:rPr lang="en-US" sz="1400" dirty="0">
                <a:solidFill>
                  <a:schemeClr val="bg1">
                    <a:lumMod val="85000"/>
                  </a:schemeClr>
                </a:solidFill>
              </a:rPr>
              <a:t> </a:t>
            </a:r>
            <a:r>
              <a:rPr lang="en-US" sz="1400" dirty="0" err="1">
                <a:solidFill>
                  <a:schemeClr val="bg1">
                    <a:lumMod val="85000"/>
                  </a:schemeClr>
                </a:solidFill>
              </a:rPr>
              <a:t>daudz</a:t>
            </a:r>
            <a:r>
              <a:rPr lang="en-US" sz="1400" dirty="0">
                <a:solidFill>
                  <a:schemeClr val="bg1">
                    <a:lumMod val="85000"/>
                  </a:schemeClr>
                </a:solidFill>
              </a:rPr>
              <a:t> </a:t>
            </a:r>
            <a:r>
              <a:rPr lang="en-US" sz="1400" dirty="0" err="1">
                <a:solidFill>
                  <a:schemeClr val="bg1">
                    <a:lumMod val="85000"/>
                  </a:schemeClr>
                </a:solidFill>
              </a:rPr>
              <a:t>agrāk</a:t>
            </a:r>
            <a:r>
              <a:rPr lang="en-US" sz="1400" dirty="0">
                <a:solidFill>
                  <a:schemeClr val="bg1">
                    <a:lumMod val="85000"/>
                  </a:schemeClr>
                </a:solidFill>
              </a:rPr>
              <a:t>, </a:t>
            </a:r>
            <a:r>
              <a:rPr lang="en-US" sz="1400" dirty="0" err="1">
                <a:solidFill>
                  <a:schemeClr val="bg1">
                    <a:lumMod val="85000"/>
                  </a:schemeClr>
                </a:solidFill>
              </a:rPr>
              <a:t>nekā</a:t>
            </a:r>
            <a:r>
              <a:rPr lang="en-US" sz="1400" dirty="0">
                <a:solidFill>
                  <a:schemeClr val="bg1">
                    <a:lumMod val="85000"/>
                  </a:schemeClr>
                </a:solidFill>
              </a:rPr>
              <a:t> </a:t>
            </a:r>
            <a:r>
              <a:rPr lang="en-US" sz="1400" dirty="0" err="1">
                <a:solidFill>
                  <a:schemeClr val="bg1">
                    <a:lumMod val="85000"/>
                  </a:schemeClr>
                </a:solidFill>
              </a:rPr>
              <a:t>parādījās</a:t>
            </a:r>
            <a:r>
              <a:rPr lang="en-US" sz="1400" dirty="0">
                <a:solidFill>
                  <a:schemeClr val="bg1">
                    <a:lumMod val="85000"/>
                  </a:schemeClr>
                </a:solidFill>
              </a:rPr>
              <a:t> </a:t>
            </a:r>
            <a:r>
              <a:rPr lang="en-US" sz="1400" dirty="0" err="1">
                <a:solidFill>
                  <a:schemeClr val="bg1">
                    <a:lumMod val="85000"/>
                  </a:schemeClr>
                </a:solidFill>
              </a:rPr>
              <a:t>bestiāriji</a:t>
            </a:r>
            <a:r>
              <a:rPr lang="en-US" sz="1400" dirty="0">
                <a:solidFill>
                  <a:schemeClr val="bg1">
                    <a:lumMod val="85000"/>
                  </a:schemeClr>
                </a:solidFill>
              </a:rPr>
              <a:t>.  </a:t>
            </a:r>
            <a:r>
              <a:rPr lang="en-US" sz="1400" dirty="0" err="1">
                <a:solidFill>
                  <a:schemeClr val="bg1">
                    <a:lumMod val="85000"/>
                  </a:schemeClr>
                </a:solidFill>
              </a:rPr>
              <a:t>Daudzās</a:t>
            </a:r>
            <a:r>
              <a:rPr lang="en-US" sz="1400" dirty="0">
                <a:solidFill>
                  <a:schemeClr val="bg1">
                    <a:lumMod val="85000"/>
                  </a:schemeClr>
                </a:solidFill>
              </a:rPr>
              <a:t> </a:t>
            </a:r>
            <a:r>
              <a:rPr lang="en-US" sz="1400" dirty="0" err="1">
                <a:solidFill>
                  <a:schemeClr val="bg1">
                    <a:lumMod val="85000"/>
                  </a:schemeClr>
                </a:solidFill>
              </a:rPr>
              <a:t>senās</a:t>
            </a:r>
            <a:r>
              <a:rPr lang="en-US" sz="1400" dirty="0">
                <a:solidFill>
                  <a:schemeClr val="bg1">
                    <a:lumMod val="85000"/>
                  </a:schemeClr>
                </a:solidFill>
              </a:rPr>
              <a:t> </a:t>
            </a:r>
            <a:r>
              <a:rPr lang="en-US" sz="1400" dirty="0" err="1">
                <a:solidFill>
                  <a:schemeClr val="bg1">
                    <a:lumMod val="85000"/>
                  </a:schemeClr>
                </a:solidFill>
              </a:rPr>
              <a:t>civilizācijās</a:t>
            </a:r>
            <a:r>
              <a:rPr lang="en-US" sz="1400" dirty="0">
                <a:solidFill>
                  <a:schemeClr val="bg1">
                    <a:lumMod val="85000"/>
                  </a:schemeClr>
                </a:solidFill>
              </a:rPr>
              <a:t> </a:t>
            </a:r>
            <a:r>
              <a:rPr lang="en-US" sz="1400" dirty="0" err="1">
                <a:solidFill>
                  <a:schemeClr val="bg1">
                    <a:lumMod val="85000"/>
                  </a:schemeClr>
                </a:solidFill>
              </a:rPr>
              <a:t>ir</a:t>
            </a:r>
            <a:r>
              <a:rPr lang="en-US" sz="1400" dirty="0">
                <a:solidFill>
                  <a:schemeClr val="bg1">
                    <a:lumMod val="85000"/>
                  </a:schemeClr>
                </a:solidFill>
              </a:rPr>
              <a:t> </a:t>
            </a:r>
            <a:r>
              <a:rPr lang="en-US" sz="1400" dirty="0" err="1">
                <a:solidFill>
                  <a:schemeClr val="bg1">
                    <a:lumMod val="85000"/>
                  </a:schemeClr>
                </a:solidFill>
              </a:rPr>
              <a:t>atsauces</a:t>
            </a:r>
            <a:r>
              <a:rPr lang="en-US" sz="1400" dirty="0">
                <a:solidFill>
                  <a:schemeClr val="bg1">
                    <a:lumMod val="85000"/>
                  </a:schemeClr>
                </a:solidFill>
              </a:rPr>
              <a:t> </a:t>
            </a:r>
            <a:r>
              <a:rPr lang="en-US" sz="1400" dirty="0" err="1">
                <a:solidFill>
                  <a:schemeClr val="bg1">
                    <a:lumMod val="85000"/>
                  </a:schemeClr>
                </a:solidFill>
              </a:rPr>
              <a:t>uz</a:t>
            </a:r>
            <a:r>
              <a:rPr lang="en-US" sz="1400" dirty="0">
                <a:solidFill>
                  <a:schemeClr val="bg1">
                    <a:lumMod val="85000"/>
                  </a:schemeClr>
                </a:solidFill>
              </a:rPr>
              <a:t> </a:t>
            </a:r>
            <a:r>
              <a:rPr lang="en-US" sz="1400" dirty="0" err="1">
                <a:solidFill>
                  <a:schemeClr val="bg1">
                    <a:lumMod val="85000"/>
                  </a:schemeClr>
                </a:solidFill>
              </a:rPr>
              <a:t>dzīvniekiem</a:t>
            </a:r>
            <a:r>
              <a:rPr lang="en-US" sz="1400" dirty="0">
                <a:solidFill>
                  <a:schemeClr val="bg1">
                    <a:lumMod val="85000"/>
                  </a:schemeClr>
                </a:solidFill>
              </a:rPr>
              <a:t> un to </a:t>
            </a:r>
            <a:r>
              <a:rPr lang="en-US" sz="1400" dirty="0" err="1">
                <a:solidFill>
                  <a:schemeClr val="bg1">
                    <a:lumMod val="85000"/>
                  </a:schemeClr>
                </a:solidFill>
              </a:rPr>
              <a:t>nozīmi</a:t>
            </a:r>
            <a:r>
              <a:rPr lang="en-US" sz="1400" dirty="0">
                <a:solidFill>
                  <a:schemeClr val="bg1">
                    <a:lumMod val="85000"/>
                  </a:schemeClr>
                </a:solidFill>
              </a:rPr>
              <a:t> </a:t>
            </a:r>
            <a:r>
              <a:rPr lang="en-US" sz="1400" dirty="0" err="1">
                <a:solidFill>
                  <a:schemeClr val="bg1">
                    <a:lumMod val="85000"/>
                  </a:schemeClr>
                </a:solidFill>
              </a:rPr>
              <a:t>konkrētajā</a:t>
            </a:r>
            <a:r>
              <a:rPr lang="en-US" sz="1400" dirty="0">
                <a:solidFill>
                  <a:schemeClr val="bg1">
                    <a:lumMod val="85000"/>
                  </a:schemeClr>
                </a:solidFill>
              </a:rPr>
              <a:t> </a:t>
            </a:r>
            <a:r>
              <a:rPr lang="en-US" sz="1400" dirty="0" err="1">
                <a:solidFill>
                  <a:schemeClr val="bg1">
                    <a:lumMod val="85000"/>
                  </a:schemeClr>
                </a:solidFill>
              </a:rPr>
              <a:t>reliģijā</a:t>
            </a:r>
            <a:r>
              <a:rPr lang="en-US" sz="1400" dirty="0">
                <a:solidFill>
                  <a:schemeClr val="bg1">
                    <a:lumMod val="85000"/>
                  </a:schemeClr>
                </a:solidFill>
              </a:rPr>
              <a:t> </a:t>
            </a:r>
            <a:r>
              <a:rPr lang="en-US" sz="1400" dirty="0" err="1">
                <a:solidFill>
                  <a:schemeClr val="bg1">
                    <a:lumMod val="85000"/>
                  </a:schemeClr>
                </a:solidFill>
              </a:rPr>
              <a:t>vai</a:t>
            </a:r>
            <a:r>
              <a:rPr lang="en-US" sz="1400" dirty="0">
                <a:solidFill>
                  <a:schemeClr val="bg1">
                    <a:lumMod val="85000"/>
                  </a:schemeClr>
                </a:solidFill>
              </a:rPr>
              <a:t> </a:t>
            </a:r>
            <a:r>
              <a:rPr lang="en-US" sz="1400" dirty="0" err="1">
                <a:solidFill>
                  <a:schemeClr val="bg1">
                    <a:lumMod val="85000"/>
                  </a:schemeClr>
                </a:solidFill>
              </a:rPr>
              <a:t>mitoloģijā</a:t>
            </a:r>
            <a:r>
              <a:rPr lang="en-US" sz="1400" dirty="0">
                <a:solidFill>
                  <a:schemeClr val="bg1">
                    <a:lumMod val="85000"/>
                  </a:schemeClr>
                </a:solidFill>
              </a:rPr>
              <a:t>, ko </a:t>
            </a:r>
            <a:r>
              <a:rPr lang="en-US" sz="1400" dirty="0" err="1">
                <a:solidFill>
                  <a:schemeClr val="bg1">
                    <a:lumMod val="85000"/>
                  </a:schemeClr>
                </a:solidFill>
              </a:rPr>
              <a:t>mēs</a:t>
            </a:r>
            <a:r>
              <a:rPr lang="en-US" sz="1400" dirty="0">
                <a:solidFill>
                  <a:schemeClr val="bg1">
                    <a:lumMod val="85000"/>
                  </a:schemeClr>
                </a:solidFill>
              </a:rPr>
              <a:t> </a:t>
            </a:r>
            <a:r>
              <a:rPr lang="en-US" sz="1400" dirty="0" err="1">
                <a:solidFill>
                  <a:schemeClr val="bg1">
                    <a:lumMod val="85000"/>
                  </a:schemeClr>
                </a:solidFill>
              </a:rPr>
              <a:t>zinām</a:t>
            </a:r>
            <a:r>
              <a:rPr lang="en-US" sz="1400" dirty="0">
                <a:solidFill>
                  <a:schemeClr val="bg1">
                    <a:lumMod val="85000"/>
                  </a:schemeClr>
                </a:solidFill>
              </a:rPr>
              <a:t> </a:t>
            </a:r>
            <a:r>
              <a:rPr lang="en-US" sz="1400" dirty="0" err="1">
                <a:solidFill>
                  <a:schemeClr val="bg1">
                    <a:lumMod val="85000"/>
                  </a:schemeClr>
                </a:solidFill>
              </a:rPr>
              <a:t>šodien</a:t>
            </a:r>
            <a:r>
              <a:rPr lang="en-US" sz="1400" dirty="0">
                <a:solidFill>
                  <a:schemeClr val="bg1">
                    <a:lumMod val="85000"/>
                  </a:schemeClr>
                </a:solidFill>
              </a:rPr>
              <a:t>. </a:t>
            </a:r>
            <a:r>
              <a:rPr lang="lv-LV" sz="1400" dirty="0">
                <a:solidFill>
                  <a:schemeClr val="bg1">
                    <a:lumMod val="85000"/>
                  </a:schemeClr>
                </a:solidFill>
              </a:rPr>
              <a:t>Senajā </a:t>
            </a:r>
            <a:r>
              <a:rPr lang="en-US" sz="1400" dirty="0" err="1">
                <a:solidFill>
                  <a:schemeClr val="bg1">
                    <a:lumMod val="85000"/>
                  </a:schemeClr>
                </a:solidFill>
              </a:rPr>
              <a:t>Ēģipt</a:t>
            </a:r>
            <a:r>
              <a:rPr lang="lv-LV" sz="1400" dirty="0">
                <a:solidFill>
                  <a:schemeClr val="bg1">
                    <a:lumMod val="85000"/>
                  </a:schemeClr>
                </a:solidFill>
              </a:rPr>
              <a:t>ē</a:t>
            </a:r>
            <a:r>
              <a:rPr lang="en-US" sz="1400" dirty="0">
                <a:solidFill>
                  <a:schemeClr val="bg1">
                    <a:lumMod val="85000"/>
                  </a:schemeClr>
                </a:solidFill>
              </a:rPr>
              <a:t> </a:t>
            </a:r>
            <a:r>
              <a:rPr lang="en-US" sz="1400" dirty="0" err="1">
                <a:solidFill>
                  <a:schemeClr val="bg1">
                    <a:lumMod val="85000"/>
                  </a:schemeClr>
                </a:solidFill>
              </a:rPr>
              <a:t>dievi</a:t>
            </a:r>
            <a:r>
              <a:rPr lang="en-US" sz="1400" dirty="0">
                <a:solidFill>
                  <a:schemeClr val="bg1">
                    <a:lumMod val="85000"/>
                  </a:schemeClr>
                </a:solidFill>
              </a:rPr>
              <a:t> </a:t>
            </a:r>
            <a:r>
              <a:rPr lang="en-US" sz="1400" dirty="0" err="1">
                <a:solidFill>
                  <a:schemeClr val="bg1">
                    <a:lumMod val="85000"/>
                  </a:schemeClr>
                </a:solidFill>
              </a:rPr>
              <a:t>ar</a:t>
            </a:r>
            <a:r>
              <a:rPr lang="en-US" sz="1400" dirty="0">
                <a:solidFill>
                  <a:schemeClr val="bg1">
                    <a:lumMod val="85000"/>
                  </a:schemeClr>
                </a:solidFill>
              </a:rPr>
              <a:t> </a:t>
            </a:r>
            <a:r>
              <a:rPr lang="en-US" sz="1400" dirty="0" err="1">
                <a:solidFill>
                  <a:schemeClr val="bg1">
                    <a:lumMod val="85000"/>
                  </a:schemeClr>
                </a:solidFill>
              </a:rPr>
              <a:t>dzīvnieku</a:t>
            </a:r>
            <a:r>
              <a:rPr lang="en-US" sz="1400" dirty="0">
                <a:solidFill>
                  <a:schemeClr val="bg1">
                    <a:lumMod val="85000"/>
                  </a:schemeClr>
                </a:solidFill>
              </a:rPr>
              <a:t> </a:t>
            </a:r>
            <a:r>
              <a:rPr lang="en-US" sz="1400" dirty="0" err="1">
                <a:solidFill>
                  <a:schemeClr val="bg1">
                    <a:lumMod val="85000"/>
                  </a:schemeClr>
                </a:solidFill>
              </a:rPr>
              <a:t>sejām</a:t>
            </a:r>
            <a:r>
              <a:rPr lang="en-US" sz="1400" dirty="0">
                <a:solidFill>
                  <a:schemeClr val="bg1">
                    <a:lumMod val="85000"/>
                  </a:schemeClr>
                </a:solidFill>
              </a:rPr>
              <a:t> </a:t>
            </a:r>
            <a:r>
              <a:rPr lang="en-US" sz="1400" dirty="0" err="1">
                <a:solidFill>
                  <a:schemeClr val="bg1">
                    <a:lumMod val="85000"/>
                  </a:schemeClr>
                </a:solidFill>
              </a:rPr>
              <a:t>vai</a:t>
            </a:r>
            <a:r>
              <a:rPr lang="en-US" sz="1400" dirty="0">
                <a:solidFill>
                  <a:schemeClr val="bg1">
                    <a:lumMod val="85000"/>
                  </a:schemeClr>
                </a:solidFill>
              </a:rPr>
              <a:t> </a:t>
            </a:r>
            <a:r>
              <a:rPr lang="en-US" sz="1400" dirty="0" err="1">
                <a:solidFill>
                  <a:schemeClr val="bg1">
                    <a:lumMod val="85000"/>
                  </a:schemeClr>
                </a:solidFill>
              </a:rPr>
              <a:t>Grieķij</a:t>
            </a:r>
            <a:r>
              <a:rPr lang="lv-LV" sz="1400" dirty="0">
                <a:solidFill>
                  <a:schemeClr val="bg1">
                    <a:lumMod val="85000"/>
                  </a:schemeClr>
                </a:solidFill>
              </a:rPr>
              <a:t>ā</a:t>
            </a:r>
            <a:r>
              <a:rPr lang="en-US" sz="1400" dirty="0">
                <a:solidFill>
                  <a:schemeClr val="bg1">
                    <a:lumMod val="85000"/>
                  </a:schemeClr>
                </a:solidFill>
              </a:rPr>
              <a:t>, </a:t>
            </a:r>
            <a:r>
              <a:rPr lang="en-US" sz="1400" dirty="0" err="1">
                <a:solidFill>
                  <a:schemeClr val="bg1">
                    <a:lumMod val="85000"/>
                  </a:schemeClr>
                </a:solidFill>
              </a:rPr>
              <a:t>kuras</a:t>
            </a:r>
            <a:r>
              <a:rPr lang="en-US" sz="1400" dirty="0">
                <a:solidFill>
                  <a:schemeClr val="bg1">
                    <a:lumMod val="85000"/>
                  </a:schemeClr>
                </a:solidFill>
              </a:rPr>
              <a:t> </a:t>
            </a:r>
            <a:r>
              <a:rPr lang="en-US" sz="1400" dirty="0" err="1">
                <a:solidFill>
                  <a:schemeClr val="bg1">
                    <a:lumMod val="85000"/>
                  </a:schemeClr>
                </a:solidFill>
              </a:rPr>
              <a:t>dievišķajām</a:t>
            </a:r>
            <a:r>
              <a:rPr lang="en-US" sz="1400" dirty="0">
                <a:solidFill>
                  <a:schemeClr val="bg1">
                    <a:lumMod val="85000"/>
                  </a:schemeClr>
                </a:solidFill>
              </a:rPr>
              <a:t> </a:t>
            </a:r>
            <a:r>
              <a:rPr lang="en-US" sz="1400" dirty="0" err="1">
                <a:solidFill>
                  <a:schemeClr val="bg1">
                    <a:lumMod val="85000"/>
                  </a:schemeClr>
                </a:solidFill>
              </a:rPr>
              <a:t>būtnēm</a:t>
            </a:r>
            <a:r>
              <a:rPr lang="en-US" sz="1400" dirty="0">
                <a:solidFill>
                  <a:schemeClr val="bg1">
                    <a:lumMod val="85000"/>
                  </a:schemeClr>
                </a:solidFill>
              </a:rPr>
              <a:t> </a:t>
            </a:r>
            <a:r>
              <a:rPr lang="en-US" sz="1400" dirty="0" err="1">
                <a:solidFill>
                  <a:schemeClr val="bg1">
                    <a:lumMod val="85000"/>
                  </a:schemeClr>
                </a:solidFill>
              </a:rPr>
              <a:t>bija</a:t>
            </a:r>
            <a:r>
              <a:rPr lang="en-US" sz="1400" dirty="0">
                <a:solidFill>
                  <a:schemeClr val="bg1">
                    <a:lumMod val="85000"/>
                  </a:schemeClr>
                </a:solidFill>
              </a:rPr>
              <a:t> </a:t>
            </a:r>
            <a:r>
              <a:rPr lang="en-US" sz="1400" dirty="0" err="1">
                <a:solidFill>
                  <a:schemeClr val="bg1">
                    <a:lumMod val="85000"/>
                  </a:schemeClr>
                </a:solidFill>
              </a:rPr>
              <a:t>simboliski</a:t>
            </a:r>
            <a:r>
              <a:rPr lang="en-US" sz="1400" dirty="0">
                <a:solidFill>
                  <a:schemeClr val="bg1">
                    <a:lumMod val="85000"/>
                  </a:schemeClr>
                </a:solidFill>
              </a:rPr>
              <a:t> </a:t>
            </a:r>
            <a:r>
              <a:rPr lang="lv-LV" sz="1400" dirty="0">
                <a:solidFill>
                  <a:schemeClr val="bg1">
                    <a:lumMod val="85000"/>
                  </a:schemeClr>
                </a:solidFill>
              </a:rPr>
              <a:t>līdzinieki</a:t>
            </a:r>
            <a:r>
              <a:rPr lang="en-US" sz="1400" dirty="0">
                <a:solidFill>
                  <a:schemeClr val="bg1">
                    <a:lumMod val="85000"/>
                  </a:schemeClr>
                </a:solidFill>
              </a:rPr>
              <a:t>, </a:t>
            </a:r>
            <a:r>
              <a:rPr lang="en-US" sz="1400" dirty="0" err="1">
                <a:solidFill>
                  <a:schemeClr val="bg1">
                    <a:lumMod val="85000"/>
                  </a:schemeClr>
                </a:solidFill>
              </a:rPr>
              <a:t>piemēram</a:t>
            </a:r>
            <a:r>
              <a:rPr lang="en-US" sz="1400" dirty="0">
                <a:solidFill>
                  <a:schemeClr val="bg1">
                    <a:lumMod val="85000"/>
                  </a:schemeClr>
                </a:solidFill>
              </a:rPr>
              <a:t>, </a:t>
            </a:r>
            <a:r>
              <a:rPr lang="en-US" sz="1400" dirty="0" err="1">
                <a:solidFill>
                  <a:schemeClr val="bg1">
                    <a:lumMod val="85000"/>
                  </a:schemeClr>
                </a:solidFill>
              </a:rPr>
              <a:t>Dzeuss</a:t>
            </a:r>
            <a:r>
              <a:rPr lang="en-US" sz="1400" dirty="0">
                <a:solidFill>
                  <a:schemeClr val="bg1">
                    <a:lumMod val="85000"/>
                  </a:schemeClr>
                </a:solidFill>
              </a:rPr>
              <a:t> un </a:t>
            </a:r>
            <a:r>
              <a:rPr lang="en-US" sz="1400" dirty="0" err="1">
                <a:solidFill>
                  <a:schemeClr val="bg1">
                    <a:lumMod val="85000"/>
                  </a:schemeClr>
                </a:solidFill>
              </a:rPr>
              <a:t>ērglis</a:t>
            </a:r>
            <a:r>
              <a:rPr lang="en-US" sz="1400" dirty="0">
                <a:solidFill>
                  <a:schemeClr val="bg1">
                    <a:lumMod val="85000"/>
                  </a:schemeClr>
                </a:solidFill>
              </a:rPr>
              <a:t>.</a:t>
            </a:r>
            <a:r>
              <a:rPr lang="lv-LV" sz="1400" dirty="0">
                <a:solidFill>
                  <a:schemeClr val="bg1">
                    <a:lumMod val="85000"/>
                  </a:schemeClr>
                </a:solidFill>
              </a:rPr>
              <a:t> </a:t>
            </a:r>
            <a:r>
              <a:rPr lang="en-US" sz="1400" dirty="0" err="1">
                <a:solidFill>
                  <a:schemeClr val="bg1">
                    <a:lumMod val="85000"/>
                  </a:schemeClr>
                </a:solidFill>
              </a:rPr>
              <a:t>Tā</a:t>
            </a:r>
            <a:r>
              <a:rPr lang="en-US" sz="1400" dirty="0">
                <a:solidFill>
                  <a:schemeClr val="bg1">
                    <a:lumMod val="85000"/>
                  </a:schemeClr>
                </a:solidFill>
              </a:rPr>
              <a:t> </a:t>
            </a:r>
            <a:r>
              <a:rPr lang="en-US" sz="1400" dirty="0" err="1">
                <a:solidFill>
                  <a:schemeClr val="bg1">
                    <a:lumMod val="85000"/>
                  </a:schemeClr>
                </a:solidFill>
              </a:rPr>
              <a:t>kā</a:t>
            </a:r>
            <a:r>
              <a:rPr lang="en-US" sz="1400" dirty="0">
                <a:solidFill>
                  <a:schemeClr val="bg1">
                    <a:lumMod val="85000"/>
                  </a:schemeClr>
                </a:solidFill>
              </a:rPr>
              <a:t> </a:t>
            </a:r>
            <a:r>
              <a:rPr lang="en-US" sz="1400" dirty="0" err="1">
                <a:solidFill>
                  <a:schemeClr val="bg1">
                    <a:lumMod val="85000"/>
                  </a:schemeClr>
                </a:solidFill>
              </a:rPr>
              <a:t>dzīvnieki</a:t>
            </a:r>
            <a:r>
              <a:rPr lang="en-US" sz="1400" dirty="0">
                <a:solidFill>
                  <a:schemeClr val="bg1">
                    <a:lumMod val="85000"/>
                  </a:schemeClr>
                </a:solidFill>
              </a:rPr>
              <a:t> </a:t>
            </a:r>
            <a:r>
              <a:rPr lang="en-US" sz="1400" dirty="0" err="1">
                <a:solidFill>
                  <a:schemeClr val="bg1">
                    <a:lumMod val="85000"/>
                  </a:schemeClr>
                </a:solidFill>
              </a:rPr>
              <a:t>bija</a:t>
            </a:r>
            <a:r>
              <a:rPr lang="en-US" sz="1400" dirty="0">
                <a:solidFill>
                  <a:schemeClr val="bg1">
                    <a:lumMod val="85000"/>
                  </a:schemeClr>
                </a:solidFill>
              </a:rPr>
              <a:t> </a:t>
            </a:r>
            <a:r>
              <a:rPr lang="en-US" sz="1400" dirty="0" err="1">
                <a:solidFill>
                  <a:schemeClr val="bg1">
                    <a:lumMod val="85000"/>
                  </a:schemeClr>
                </a:solidFill>
              </a:rPr>
              <a:t>daļa</a:t>
            </a:r>
            <a:r>
              <a:rPr lang="en-US" sz="1400" dirty="0">
                <a:solidFill>
                  <a:schemeClr val="bg1">
                    <a:lumMod val="85000"/>
                  </a:schemeClr>
                </a:solidFill>
              </a:rPr>
              <a:t> no </a:t>
            </a:r>
            <a:r>
              <a:rPr lang="en-US" sz="1400" dirty="0" err="1">
                <a:solidFill>
                  <a:schemeClr val="bg1">
                    <a:lumMod val="85000"/>
                  </a:schemeClr>
                </a:solidFill>
              </a:rPr>
              <a:t>reliģijas</a:t>
            </a:r>
            <a:r>
              <a:rPr lang="en-US" sz="1400" dirty="0">
                <a:solidFill>
                  <a:schemeClr val="bg1">
                    <a:lumMod val="85000"/>
                  </a:schemeClr>
                </a:solidFill>
              </a:rPr>
              <a:t>, </a:t>
            </a:r>
            <a:r>
              <a:rPr lang="en-US" sz="1400" dirty="0" err="1">
                <a:solidFill>
                  <a:schemeClr val="bg1">
                    <a:lumMod val="85000"/>
                  </a:schemeClr>
                </a:solidFill>
              </a:rPr>
              <a:t>pirms</a:t>
            </a:r>
            <a:r>
              <a:rPr lang="en-US" sz="1400" dirty="0">
                <a:solidFill>
                  <a:schemeClr val="bg1">
                    <a:lumMod val="85000"/>
                  </a:schemeClr>
                </a:solidFill>
              </a:rPr>
              <a:t> </a:t>
            </a:r>
            <a:r>
              <a:rPr lang="en-US" sz="1400" dirty="0" err="1">
                <a:solidFill>
                  <a:schemeClr val="bg1">
                    <a:lumMod val="85000"/>
                  </a:schemeClr>
                </a:solidFill>
              </a:rPr>
              <a:t>parādījās</a:t>
            </a:r>
            <a:r>
              <a:rPr lang="en-US" sz="1400" dirty="0">
                <a:solidFill>
                  <a:schemeClr val="bg1">
                    <a:lumMod val="85000"/>
                  </a:schemeClr>
                </a:solidFill>
              </a:rPr>
              <a:t> </a:t>
            </a:r>
            <a:r>
              <a:rPr lang="en-US" sz="1400" dirty="0" err="1">
                <a:solidFill>
                  <a:schemeClr val="bg1">
                    <a:lumMod val="85000"/>
                  </a:schemeClr>
                </a:solidFill>
              </a:rPr>
              <a:t>bestiāriji</a:t>
            </a:r>
            <a:r>
              <a:rPr lang="en-US" sz="1400" dirty="0">
                <a:solidFill>
                  <a:schemeClr val="bg1">
                    <a:lumMod val="85000"/>
                  </a:schemeClr>
                </a:solidFill>
              </a:rPr>
              <a:t> un to </a:t>
            </a:r>
            <a:r>
              <a:rPr lang="en-US" sz="1400" dirty="0" err="1">
                <a:solidFill>
                  <a:schemeClr val="bg1">
                    <a:lumMod val="85000"/>
                  </a:schemeClr>
                </a:solidFill>
              </a:rPr>
              <a:t>mācība</a:t>
            </a:r>
            <a:r>
              <a:rPr lang="en-US" sz="1400" dirty="0">
                <a:solidFill>
                  <a:schemeClr val="bg1">
                    <a:lumMod val="85000"/>
                  </a:schemeClr>
                </a:solidFill>
              </a:rPr>
              <a:t>, </a:t>
            </a:r>
            <a:r>
              <a:rPr lang="en-US" sz="1400" dirty="0" err="1">
                <a:solidFill>
                  <a:schemeClr val="bg1">
                    <a:lumMod val="85000"/>
                  </a:schemeClr>
                </a:solidFill>
              </a:rPr>
              <a:t>tos</a:t>
            </a:r>
            <a:r>
              <a:rPr lang="en-US" sz="1400" dirty="0">
                <a:solidFill>
                  <a:schemeClr val="bg1">
                    <a:lumMod val="85000"/>
                  </a:schemeClr>
                </a:solidFill>
              </a:rPr>
              <a:t> </a:t>
            </a:r>
            <a:r>
              <a:rPr lang="en-US" sz="1400" dirty="0" err="1">
                <a:solidFill>
                  <a:schemeClr val="bg1">
                    <a:lumMod val="85000"/>
                  </a:schemeClr>
                </a:solidFill>
              </a:rPr>
              <a:t>ietekmēja</a:t>
            </a:r>
            <a:r>
              <a:rPr lang="en-US" sz="1400" dirty="0">
                <a:solidFill>
                  <a:schemeClr val="bg1">
                    <a:lumMod val="85000"/>
                  </a:schemeClr>
                </a:solidFill>
              </a:rPr>
              <a:t> </a:t>
            </a:r>
            <a:r>
              <a:rPr lang="en-US" sz="1400" dirty="0" err="1">
                <a:solidFill>
                  <a:schemeClr val="bg1">
                    <a:lumMod val="85000"/>
                  </a:schemeClr>
                </a:solidFill>
              </a:rPr>
              <a:t>pagātnes</a:t>
            </a:r>
            <a:r>
              <a:rPr lang="en-US" sz="1400" dirty="0">
                <a:solidFill>
                  <a:schemeClr val="bg1">
                    <a:lumMod val="85000"/>
                  </a:schemeClr>
                </a:solidFill>
              </a:rPr>
              <a:t> </a:t>
            </a:r>
            <a:r>
              <a:rPr lang="en-US" sz="1400" dirty="0" err="1">
                <a:solidFill>
                  <a:schemeClr val="bg1">
                    <a:lumMod val="85000"/>
                  </a:schemeClr>
                </a:solidFill>
              </a:rPr>
              <a:t>novērojumi</a:t>
            </a:r>
            <a:r>
              <a:rPr lang="en-US" sz="1400" dirty="0">
                <a:solidFill>
                  <a:schemeClr val="bg1">
                    <a:lumMod val="85000"/>
                  </a:schemeClr>
                </a:solidFill>
              </a:rPr>
              <a:t> par </a:t>
            </a:r>
            <a:r>
              <a:rPr lang="en-US" sz="1400" dirty="0" err="1">
                <a:solidFill>
                  <a:schemeClr val="bg1">
                    <a:lumMod val="85000"/>
                  </a:schemeClr>
                </a:solidFill>
              </a:rPr>
              <a:t>nozīmi</a:t>
            </a:r>
            <a:r>
              <a:rPr lang="en-US" sz="1400" dirty="0">
                <a:solidFill>
                  <a:schemeClr val="bg1">
                    <a:lumMod val="85000"/>
                  </a:schemeClr>
                </a:solidFill>
              </a:rPr>
              <a:t>, </a:t>
            </a:r>
            <a:r>
              <a:rPr lang="en-US" sz="1400" dirty="0" err="1">
                <a:solidFill>
                  <a:schemeClr val="bg1">
                    <a:lumMod val="85000"/>
                  </a:schemeClr>
                </a:solidFill>
              </a:rPr>
              <a:t>kā</a:t>
            </a:r>
            <a:r>
              <a:rPr lang="en-US" sz="1400" dirty="0">
                <a:solidFill>
                  <a:schemeClr val="bg1">
                    <a:lumMod val="85000"/>
                  </a:schemeClr>
                </a:solidFill>
              </a:rPr>
              <a:t> </a:t>
            </a:r>
            <a:r>
              <a:rPr lang="en-US" sz="1400" dirty="0" err="1">
                <a:solidFill>
                  <a:schemeClr val="bg1">
                    <a:lumMod val="85000"/>
                  </a:schemeClr>
                </a:solidFill>
              </a:rPr>
              <a:t>arī</a:t>
            </a:r>
            <a:r>
              <a:rPr lang="en-US" sz="1400" dirty="0">
                <a:solidFill>
                  <a:schemeClr val="bg1">
                    <a:lumMod val="85000"/>
                  </a:schemeClr>
                </a:solidFill>
              </a:rPr>
              <a:t> </a:t>
            </a:r>
            <a:r>
              <a:rPr lang="en-US" sz="1400" dirty="0" err="1">
                <a:solidFill>
                  <a:schemeClr val="bg1">
                    <a:lumMod val="85000"/>
                  </a:schemeClr>
                </a:solidFill>
              </a:rPr>
              <a:t>senākas</a:t>
            </a:r>
            <a:r>
              <a:rPr lang="en-US" sz="1400" dirty="0">
                <a:solidFill>
                  <a:schemeClr val="bg1">
                    <a:lumMod val="85000"/>
                  </a:schemeClr>
                </a:solidFill>
              </a:rPr>
              <a:t> </a:t>
            </a:r>
            <a:r>
              <a:rPr lang="en-US" sz="1400" dirty="0" err="1">
                <a:solidFill>
                  <a:schemeClr val="bg1">
                    <a:lumMod val="85000"/>
                  </a:schemeClr>
                </a:solidFill>
              </a:rPr>
              <a:t>civilizācijas</a:t>
            </a:r>
            <a:r>
              <a:rPr lang="en-US" sz="1400" dirty="0">
                <a:solidFill>
                  <a:schemeClr val="bg1">
                    <a:lumMod val="85000"/>
                  </a:schemeClr>
                </a:solidFill>
              </a:rPr>
              <a:t> un to </a:t>
            </a:r>
            <a:r>
              <a:rPr lang="en-US" sz="1400" dirty="0" err="1">
                <a:solidFill>
                  <a:schemeClr val="bg1">
                    <a:lumMod val="85000"/>
                  </a:schemeClr>
                </a:solidFill>
              </a:rPr>
              <a:t>interpretācijas.Tā</a:t>
            </a:r>
            <a:r>
              <a:rPr lang="en-US" sz="1400" dirty="0">
                <a:solidFill>
                  <a:schemeClr val="bg1">
                    <a:lumMod val="85000"/>
                  </a:schemeClr>
                </a:solidFill>
              </a:rPr>
              <a:t> </a:t>
            </a:r>
            <a:r>
              <a:rPr lang="en-US" sz="1400" dirty="0" err="1">
                <a:solidFill>
                  <a:schemeClr val="bg1">
                    <a:lumMod val="85000"/>
                  </a:schemeClr>
                </a:solidFill>
              </a:rPr>
              <a:t>kā</a:t>
            </a:r>
            <a:r>
              <a:rPr lang="en-US" sz="1400" dirty="0">
                <a:solidFill>
                  <a:schemeClr val="bg1">
                    <a:lumMod val="85000"/>
                  </a:schemeClr>
                </a:solidFill>
              </a:rPr>
              <a:t> </a:t>
            </a:r>
            <a:r>
              <a:rPr lang="en-US" sz="1400" dirty="0" err="1">
                <a:solidFill>
                  <a:schemeClr val="bg1">
                    <a:lumMod val="85000"/>
                  </a:schemeClr>
                </a:solidFill>
              </a:rPr>
              <a:t>lielākā</a:t>
            </a:r>
            <a:r>
              <a:rPr lang="en-US" sz="1400" dirty="0">
                <a:solidFill>
                  <a:schemeClr val="bg1">
                    <a:lumMod val="85000"/>
                  </a:schemeClr>
                </a:solidFill>
              </a:rPr>
              <a:t> </a:t>
            </a:r>
            <a:r>
              <a:rPr lang="en-US" sz="1400" dirty="0" err="1">
                <a:solidFill>
                  <a:schemeClr val="bg1">
                    <a:lumMod val="85000"/>
                  </a:schemeClr>
                </a:solidFill>
              </a:rPr>
              <a:t>daļa</a:t>
            </a:r>
            <a:r>
              <a:rPr lang="en-US" sz="1400" dirty="0">
                <a:solidFill>
                  <a:schemeClr val="bg1">
                    <a:lumMod val="85000"/>
                  </a:schemeClr>
                </a:solidFill>
              </a:rPr>
              <a:t> </a:t>
            </a:r>
            <a:r>
              <a:rPr lang="en-US" sz="1400" dirty="0" err="1">
                <a:solidFill>
                  <a:schemeClr val="bg1">
                    <a:lumMod val="85000"/>
                  </a:schemeClr>
                </a:solidFill>
              </a:rPr>
              <a:t>skolēnu</a:t>
            </a:r>
            <a:r>
              <a:rPr lang="en-US" sz="1400" dirty="0">
                <a:solidFill>
                  <a:schemeClr val="bg1">
                    <a:lumMod val="85000"/>
                  </a:schemeClr>
                </a:solidFill>
              </a:rPr>
              <a:t>, kas </a:t>
            </a:r>
            <a:r>
              <a:rPr lang="en-US" sz="1400" dirty="0" err="1">
                <a:solidFill>
                  <a:schemeClr val="bg1">
                    <a:lumMod val="85000"/>
                  </a:schemeClr>
                </a:solidFill>
              </a:rPr>
              <a:t>lasīja</a:t>
            </a:r>
            <a:r>
              <a:rPr lang="en-US" sz="1400" dirty="0">
                <a:solidFill>
                  <a:schemeClr val="bg1">
                    <a:lumMod val="85000"/>
                  </a:schemeClr>
                </a:solidFill>
              </a:rPr>
              <a:t> </a:t>
            </a:r>
            <a:r>
              <a:rPr lang="en-US" sz="1400" dirty="0" err="1">
                <a:solidFill>
                  <a:schemeClr val="bg1">
                    <a:lumMod val="85000"/>
                  </a:schemeClr>
                </a:solidFill>
              </a:rPr>
              <a:t>šos</a:t>
            </a:r>
            <a:r>
              <a:rPr lang="en-US" sz="1400" dirty="0">
                <a:solidFill>
                  <a:schemeClr val="bg1">
                    <a:lumMod val="85000"/>
                  </a:schemeClr>
                </a:solidFill>
              </a:rPr>
              <a:t> </a:t>
            </a:r>
            <a:r>
              <a:rPr lang="en-US" sz="1400" dirty="0" err="1">
                <a:solidFill>
                  <a:schemeClr val="bg1">
                    <a:lumMod val="85000"/>
                  </a:schemeClr>
                </a:solidFill>
              </a:rPr>
              <a:t>bestiārijus</a:t>
            </a:r>
            <a:r>
              <a:rPr lang="en-US" sz="1400" dirty="0">
                <a:solidFill>
                  <a:schemeClr val="bg1">
                    <a:lumMod val="85000"/>
                  </a:schemeClr>
                </a:solidFill>
              </a:rPr>
              <a:t>, </a:t>
            </a:r>
            <a:r>
              <a:rPr lang="en-US" sz="1400" dirty="0" err="1">
                <a:solidFill>
                  <a:schemeClr val="bg1">
                    <a:lumMod val="85000"/>
                  </a:schemeClr>
                </a:solidFill>
              </a:rPr>
              <a:t>bija</a:t>
            </a:r>
            <a:r>
              <a:rPr lang="en-US" sz="1400" dirty="0">
                <a:solidFill>
                  <a:schemeClr val="bg1">
                    <a:lumMod val="85000"/>
                  </a:schemeClr>
                </a:solidFill>
              </a:rPr>
              <a:t> </a:t>
            </a:r>
            <a:r>
              <a:rPr lang="en-US" sz="1400" dirty="0" err="1">
                <a:solidFill>
                  <a:schemeClr val="bg1">
                    <a:lumMod val="85000"/>
                  </a:schemeClr>
                </a:solidFill>
              </a:rPr>
              <a:t>mūki</a:t>
            </a:r>
            <a:r>
              <a:rPr lang="en-US" sz="1400" dirty="0">
                <a:solidFill>
                  <a:schemeClr val="bg1">
                    <a:lumMod val="85000"/>
                  </a:schemeClr>
                </a:solidFill>
              </a:rPr>
              <a:t> un </a:t>
            </a:r>
            <a:r>
              <a:rPr lang="en-US" sz="1400" dirty="0" err="1">
                <a:solidFill>
                  <a:schemeClr val="bg1">
                    <a:lumMod val="85000"/>
                  </a:schemeClr>
                </a:solidFill>
              </a:rPr>
              <a:t>garīdznieki</a:t>
            </a:r>
            <a:r>
              <a:rPr lang="en-US" sz="1400" dirty="0">
                <a:solidFill>
                  <a:schemeClr val="bg1">
                    <a:lumMod val="85000"/>
                  </a:schemeClr>
                </a:solidFill>
              </a:rPr>
              <a:t>, nav </a:t>
            </a:r>
            <a:r>
              <a:rPr lang="en-US" sz="1400" dirty="0" err="1">
                <a:solidFill>
                  <a:schemeClr val="bg1">
                    <a:lumMod val="85000"/>
                  </a:schemeClr>
                </a:solidFill>
              </a:rPr>
              <a:t>izslēgts</a:t>
            </a:r>
            <a:r>
              <a:rPr lang="en-US" sz="1400" dirty="0">
                <a:solidFill>
                  <a:schemeClr val="bg1">
                    <a:lumMod val="85000"/>
                  </a:schemeClr>
                </a:solidFill>
              </a:rPr>
              <a:t>, ka </a:t>
            </a:r>
            <a:r>
              <a:rPr lang="en-US" sz="1400" dirty="0" err="1">
                <a:solidFill>
                  <a:schemeClr val="bg1">
                    <a:lumMod val="85000"/>
                  </a:schemeClr>
                </a:solidFill>
              </a:rPr>
              <a:t>tajos</a:t>
            </a:r>
            <a:r>
              <a:rPr lang="en-US" sz="1400" dirty="0">
                <a:solidFill>
                  <a:schemeClr val="bg1">
                    <a:lumMod val="85000"/>
                  </a:schemeClr>
                </a:solidFill>
              </a:rPr>
              <a:t> </a:t>
            </a:r>
            <a:r>
              <a:rPr lang="en-US" sz="1400" dirty="0" err="1">
                <a:solidFill>
                  <a:schemeClr val="bg1">
                    <a:lumMod val="85000"/>
                  </a:schemeClr>
                </a:solidFill>
              </a:rPr>
              <a:t>ir</a:t>
            </a:r>
            <a:r>
              <a:rPr lang="en-US" sz="1400" dirty="0">
                <a:solidFill>
                  <a:schemeClr val="bg1">
                    <a:lumMod val="85000"/>
                  </a:schemeClr>
                </a:solidFill>
              </a:rPr>
              <a:t> </a:t>
            </a:r>
            <a:r>
              <a:rPr lang="en-US" sz="1400" dirty="0" err="1">
                <a:solidFill>
                  <a:schemeClr val="bg1">
                    <a:lumMod val="85000"/>
                  </a:schemeClr>
                </a:solidFill>
              </a:rPr>
              <a:t>liela</a:t>
            </a:r>
            <a:r>
              <a:rPr lang="en-US" sz="1400" dirty="0">
                <a:solidFill>
                  <a:schemeClr val="bg1">
                    <a:lumMod val="85000"/>
                  </a:schemeClr>
                </a:solidFill>
              </a:rPr>
              <a:t> </a:t>
            </a:r>
            <a:r>
              <a:rPr lang="en-US" sz="1400" dirty="0" err="1">
                <a:solidFill>
                  <a:schemeClr val="bg1">
                    <a:lumMod val="85000"/>
                  </a:schemeClr>
                </a:solidFill>
              </a:rPr>
              <a:t>reliģiska</a:t>
            </a:r>
            <a:r>
              <a:rPr lang="en-US" sz="1400" dirty="0">
                <a:solidFill>
                  <a:schemeClr val="bg1">
                    <a:lumMod val="85000"/>
                  </a:schemeClr>
                </a:solidFill>
              </a:rPr>
              <a:t> </a:t>
            </a:r>
            <a:r>
              <a:rPr lang="en-US" sz="1400" dirty="0" err="1">
                <a:solidFill>
                  <a:schemeClr val="bg1">
                    <a:lumMod val="85000"/>
                  </a:schemeClr>
                </a:solidFill>
              </a:rPr>
              <a:t>nozīme</a:t>
            </a:r>
            <a:r>
              <a:rPr lang="en-US" sz="1400" dirty="0">
                <a:solidFill>
                  <a:schemeClr val="bg1">
                    <a:lumMod val="85000"/>
                  </a:schemeClr>
                </a:solidFill>
              </a:rPr>
              <a:t>. </a:t>
            </a:r>
            <a:r>
              <a:rPr lang="en-US" sz="1400" b="1" dirty="0" err="1">
                <a:solidFill>
                  <a:schemeClr val="bg1">
                    <a:lumMod val="85000"/>
                  </a:schemeClr>
                </a:solidFill>
              </a:rPr>
              <a:t>Bestiārijus</a:t>
            </a:r>
            <a:r>
              <a:rPr lang="en-US" sz="1400" b="1" dirty="0">
                <a:solidFill>
                  <a:schemeClr val="bg1">
                    <a:lumMod val="85000"/>
                  </a:schemeClr>
                </a:solidFill>
              </a:rPr>
              <a:t> </a:t>
            </a:r>
            <a:r>
              <a:rPr lang="en-US" sz="1400" b="1" dirty="0" err="1">
                <a:solidFill>
                  <a:schemeClr val="bg1">
                    <a:lumMod val="85000"/>
                  </a:schemeClr>
                </a:solidFill>
              </a:rPr>
              <a:t>izmantoja</a:t>
            </a:r>
            <a:r>
              <a:rPr lang="en-US" sz="1400" b="1" dirty="0">
                <a:solidFill>
                  <a:schemeClr val="bg1">
                    <a:lumMod val="85000"/>
                  </a:schemeClr>
                </a:solidFill>
              </a:rPr>
              <a:t>, </a:t>
            </a:r>
            <a:r>
              <a:rPr lang="en-US" sz="1400" b="1" dirty="0" err="1">
                <a:solidFill>
                  <a:schemeClr val="bg1">
                    <a:lumMod val="85000"/>
                  </a:schemeClr>
                </a:solidFill>
              </a:rPr>
              <a:t>lai</a:t>
            </a:r>
            <a:r>
              <a:rPr lang="en-US" sz="1400" b="1" dirty="0">
                <a:solidFill>
                  <a:schemeClr val="bg1">
                    <a:lumMod val="85000"/>
                  </a:schemeClr>
                </a:solidFill>
              </a:rPr>
              <a:t> </a:t>
            </a:r>
            <a:r>
              <a:rPr lang="en-US" sz="1400" b="1" dirty="0" err="1">
                <a:solidFill>
                  <a:schemeClr val="bg1">
                    <a:lumMod val="85000"/>
                  </a:schemeClr>
                </a:solidFill>
              </a:rPr>
              <a:t>izglītotu</a:t>
            </a:r>
            <a:r>
              <a:rPr lang="en-US" sz="1400" b="1" dirty="0">
                <a:solidFill>
                  <a:schemeClr val="bg1">
                    <a:lumMod val="85000"/>
                  </a:schemeClr>
                </a:solidFill>
              </a:rPr>
              <a:t> </a:t>
            </a:r>
            <a:r>
              <a:rPr lang="en-US" sz="1400" b="1" dirty="0" err="1">
                <a:solidFill>
                  <a:schemeClr val="bg1">
                    <a:lumMod val="85000"/>
                  </a:schemeClr>
                </a:solidFill>
              </a:rPr>
              <a:t>jaunos</a:t>
            </a:r>
            <a:r>
              <a:rPr lang="en-US" sz="1400" b="1" dirty="0">
                <a:solidFill>
                  <a:schemeClr val="bg1">
                    <a:lumMod val="85000"/>
                  </a:schemeClr>
                </a:solidFill>
              </a:rPr>
              <a:t> </a:t>
            </a:r>
            <a:r>
              <a:rPr lang="en-US" sz="1400" b="1" dirty="0" err="1">
                <a:solidFill>
                  <a:schemeClr val="bg1">
                    <a:lumMod val="85000"/>
                  </a:schemeClr>
                </a:solidFill>
              </a:rPr>
              <a:t>vīriešus</a:t>
            </a:r>
            <a:r>
              <a:rPr lang="en-US" sz="1400" b="1" dirty="0">
                <a:solidFill>
                  <a:schemeClr val="bg1">
                    <a:lumMod val="85000"/>
                  </a:schemeClr>
                </a:solidFill>
              </a:rPr>
              <a:t> par </a:t>
            </a:r>
            <a:r>
              <a:rPr lang="en-US" sz="1400" b="1" dirty="0" err="1">
                <a:solidFill>
                  <a:schemeClr val="bg1">
                    <a:lumMod val="85000"/>
                  </a:schemeClr>
                </a:solidFill>
              </a:rPr>
              <a:t>pareizo</a:t>
            </a:r>
            <a:r>
              <a:rPr lang="en-US" sz="1400" b="1" dirty="0">
                <a:solidFill>
                  <a:schemeClr val="bg1">
                    <a:lumMod val="85000"/>
                  </a:schemeClr>
                </a:solidFill>
              </a:rPr>
              <a:t> </a:t>
            </a:r>
            <a:r>
              <a:rPr lang="en-US" sz="1400" b="1" dirty="0" err="1">
                <a:solidFill>
                  <a:schemeClr val="bg1">
                    <a:lumMod val="85000"/>
                  </a:schemeClr>
                </a:solidFill>
              </a:rPr>
              <a:t>morāli</a:t>
            </a:r>
            <a:r>
              <a:rPr lang="en-US" sz="1400" b="1" dirty="0">
                <a:solidFill>
                  <a:schemeClr val="bg1">
                    <a:lumMod val="85000"/>
                  </a:schemeClr>
                </a:solidFill>
              </a:rPr>
              <a:t>, kas </a:t>
            </a:r>
            <a:r>
              <a:rPr lang="en-US" sz="1400" b="1" dirty="0" err="1">
                <a:solidFill>
                  <a:schemeClr val="bg1">
                    <a:lumMod val="85000"/>
                  </a:schemeClr>
                </a:solidFill>
              </a:rPr>
              <a:t>viņiem</a:t>
            </a:r>
            <a:r>
              <a:rPr lang="en-US" sz="1400" b="1" dirty="0">
                <a:solidFill>
                  <a:schemeClr val="bg1">
                    <a:lumMod val="85000"/>
                  </a:schemeClr>
                </a:solidFill>
              </a:rPr>
              <a:t> </a:t>
            </a:r>
            <a:r>
              <a:rPr lang="en-US" sz="1400" b="1" dirty="0" err="1">
                <a:solidFill>
                  <a:schemeClr val="bg1">
                    <a:lumMod val="85000"/>
                  </a:schemeClr>
                </a:solidFill>
              </a:rPr>
              <a:t>būtu</a:t>
            </a:r>
            <a:r>
              <a:rPr lang="en-US" sz="1400" b="1" dirty="0">
                <a:solidFill>
                  <a:schemeClr val="bg1">
                    <a:lumMod val="85000"/>
                  </a:schemeClr>
                </a:solidFill>
              </a:rPr>
              <a:t> </a:t>
            </a:r>
            <a:r>
              <a:rPr lang="en-US" sz="1400" b="1" dirty="0" err="1">
                <a:solidFill>
                  <a:schemeClr val="bg1">
                    <a:lumMod val="85000"/>
                  </a:schemeClr>
                </a:solidFill>
              </a:rPr>
              <a:t>jāizrāda</a:t>
            </a:r>
            <a:r>
              <a:rPr lang="en-US" sz="1400" b="1" dirty="0">
                <a:solidFill>
                  <a:schemeClr val="bg1">
                    <a:lumMod val="85000"/>
                  </a:schemeClr>
                </a:solidFill>
              </a:rPr>
              <a:t>. </a:t>
            </a:r>
            <a:r>
              <a:rPr lang="en-US" sz="1400" b="1" dirty="0" err="1">
                <a:solidFill>
                  <a:schemeClr val="bg1">
                    <a:lumMod val="85000"/>
                  </a:schemeClr>
                </a:solidFill>
              </a:rPr>
              <a:t>Visi</a:t>
            </a:r>
            <a:r>
              <a:rPr lang="en-US" sz="1400" b="1" dirty="0">
                <a:solidFill>
                  <a:schemeClr val="bg1">
                    <a:lumMod val="85000"/>
                  </a:schemeClr>
                </a:solidFill>
              </a:rPr>
              <a:t> </a:t>
            </a:r>
            <a:r>
              <a:rPr lang="en-US" sz="1400" b="1" dirty="0" err="1">
                <a:solidFill>
                  <a:schemeClr val="bg1">
                    <a:lumMod val="85000"/>
                  </a:schemeClr>
                </a:solidFill>
              </a:rPr>
              <a:t>bestiārijos</a:t>
            </a:r>
            <a:r>
              <a:rPr lang="en-US" sz="1400" b="1" dirty="0">
                <a:solidFill>
                  <a:schemeClr val="bg1">
                    <a:lumMod val="85000"/>
                  </a:schemeClr>
                </a:solidFill>
              </a:rPr>
              <a:t> </a:t>
            </a:r>
            <a:r>
              <a:rPr lang="en-US" sz="1400" b="1" dirty="0" err="1">
                <a:solidFill>
                  <a:schemeClr val="bg1">
                    <a:lumMod val="85000"/>
                  </a:schemeClr>
                </a:solidFill>
              </a:rPr>
              <a:t>attēlotie</a:t>
            </a:r>
            <a:r>
              <a:rPr lang="en-US" sz="1400" b="1" dirty="0">
                <a:solidFill>
                  <a:schemeClr val="bg1">
                    <a:lumMod val="85000"/>
                  </a:schemeClr>
                </a:solidFill>
              </a:rPr>
              <a:t> </a:t>
            </a:r>
            <a:r>
              <a:rPr lang="en-US" sz="1400" b="1" dirty="0" err="1">
                <a:solidFill>
                  <a:schemeClr val="bg1">
                    <a:lumMod val="85000"/>
                  </a:schemeClr>
                </a:solidFill>
              </a:rPr>
              <a:t>dzīvnieki</a:t>
            </a:r>
            <a:r>
              <a:rPr lang="en-US" sz="1400" b="1" dirty="0">
                <a:solidFill>
                  <a:schemeClr val="bg1">
                    <a:lumMod val="85000"/>
                  </a:schemeClr>
                </a:solidFill>
              </a:rPr>
              <a:t>, </a:t>
            </a:r>
            <a:r>
              <a:rPr lang="en-US" sz="1400" b="1" dirty="0" err="1">
                <a:solidFill>
                  <a:schemeClr val="bg1">
                    <a:lumMod val="85000"/>
                  </a:schemeClr>
                </a:solidFill>
              </a:rPr>
              <a:t>tos</a:t>
            </a:r>
            <a:r>
              <a:rPr lang="en-US" sz="1400" b="1" dirty="0">
                <a:solidFill>
                  <a:schemeClr val="bg1">
                    <a:lumMod val="85000"/>
                  </a:schemeClr>
                </a:solidFill>
              </a:rPr>
              <a:t> </a:t>
            </a:r>
            <a:r>
              <a:rPr lang="en-US" sz="1400" b="1" dirty="0" err="1">
                <a:solidFill>
                  <a:schemeClr val="bg1">
                    <a:lumMod val="85000"/>
                  </a:schemeClr>
                </a:solidFill>
              </a:rPr>
              <a:t>prezentējot</a:t>
            </a:r>
            <a:r>
              <a:rPr lang="en-US" sz="1400" b="1" dirty="0">
                <a:solidFill>
                  <a:schemeClr val="bg1">
                    <a:lumMod val="85000"/>
                  </a:schemeClr>
                </a:solidFill>
              </a:rPr>
              <a:t>, </a:t>
            </a:r>
            <a:r>
              <a:rPr lang="en-US" sz="1400" b="1" dirty="0" err="1">
                <a:solidFill>
                  <a:schemeClr val="bg1">
                    <a:lumMod val="85000"/>
                  </a:schemeClr>
                </a:solidFill>
              </a:rPr>
              <a:t>parāda</a:t>
            </a:r>
            <a:r>
              <a:rPr lang="en-US" sz="1400" b="1" dirty="0">
                <a:solidFill>
                  <a:schemeClr val="bg1">
                    <a:lumMod val="85000"/>
                  </a:schemeClr>
                </a:solidFill>
              </a:rPr>
              <a:t> </a:t>
            </a:r>
            <a:r>
              <a:rPr lang="en-US" sz="1400" b="1" dirty="0" err="1">
                <a:solidFill>
                  <a:schemeClr val="bg1">
                    <a:lumMod val="85000"/>
                  </a:schemeClr>
                </a:solidFill>
              </a:rPr>
              <a:t>kādu</a:t>
            </a:r>
            <a:r>
              <a:rPr lang="en-US" sz="1400" b="1" dirty="0">
                <a:solidFill>
                  <a:schemeClr val="bg1">
                    <a:lumMod val="85000"/>
                  </a:schemeClr>
                </a:solidFill>
              </a:rPr>
              <a:t> </a:t>
            </a:r>
            <a:r>
              <a:rPr lang="en-US" sz="1400" b="1" dirty="0" err="1">
                <a:solidFill>
                  <a:schemeClr val="bg1">
                    <a:lumMod val="85000"/>
                  </a:schemeClr>
                </a:solidFill>
              </a:rPr>
              <a:t>mācību</a:t>
            </a:r>
            <a:r>
              <a:rPr lang="en-US" sz="1400" b="1" dirty="0">
                <a:solidFill>
                  <a:schemeClr val="bg1">
                    <a:lumMod val="85000"/>
                  </a:schemeClr>
                </a:solidFill>
              </a:rPr>
              <a:t> </a:t>
            </a:r>
            <a:r>
              <a:rPr lang="en-US" sz="1400" b="1" dirty="0" err="1">
                <a:solidFill>
                  <a:schemeClr val="bg1">
                    <a:lumMod val="85000"/>
                  </a:schemeClr>
                </a:solidFill>
              </a:rPr>
              <a:t>vai</a:t>
            </a:r>
            <a:r>
              <a:rPr lang="en-US" sz="1400" b="1" dirty="0">
                <a:solidFill>
                  <a:schemeClr val="bg1">
                    <a:lumMod val="85000"/>
                  </a:schemeClr>
                </a:solidFill>
              </a:rPr>
              <a:t> </a:t>
            </a:r>
            <a:r>
              <a:rPr lang="en-US" sz="1400" b="1" dirty="0" err="1">
                <a:solidFill>
                  <a:schemeClr val="bg1">
                    <a:lumMod val="85000"/>
                  </a:schemeClr>
                </a:solidFill>
              </a:rPr>
              <a:t>nozīmi</a:t>
            </a:r>
            <a:r>
              <a:rPr lang="en-US" sz="1400" b="1" dirty="0">
                <a:solidFill>
                  <a:schemeClr val="bg1">
                    <a:lumMod val="85000"/>
                  </a:schemeClr>
                </a:solidFill>
              </a:rPr>
              <a:t>. </a:t>
            </a:r>
            <a:endParaRPr lang="lv-LV" sz="1400" dirty="0">
              <a:solidFill>
                <a:schemeClr val="bg1">
                  <a:lumMod val="85000"/>
                </a:schemeClr>
              </a:solidFill>
            </a:endParaRPr>
          </a:p>
        </p:txBody>
      </p:sp>
      <p:pic>
        <p:nvPicPr>
          <p:cNvPr id="6" name="Picture 2" descr="&lt;em&gt;A Weasel Combating a Basilisk&lt;/em&gt;, Folio 79, &lt;em&gt;Bestiary of the Second Family&lt;/em&gt;, also known as &lt;em&gt;The Ashmole Beastiary&lt;/em&gt;, Peterborough Abbey or Canterbury Abbey, c. 1200–10.">
            <a:extLst>
              <a:ext uri="{FF2B5EF4-FFF2-40B4-BE49-F238E27FC236}">
                <a16:creationId xmlns:a16="http://schemas.microsoft.com/office/drawing/2014/main" id="{2AF2F6A3-CCE9-F0EE-B470-4500715F6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887" y="505756"/>
            <a:ext cx="4368490" cy="36859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3A5AC8C-D8CD-1ECC-C179-382BE3B80410}"/>
              </a:ext>
            </a:extLst>
          </p:cNvPr>
          <p:cNvSpPr txBox="1"/>
          <p:nvPr/>
        </p:nvSpPr>
        <p:spPr>
          <a:xfrm>
            <a:off x="4227445" y="4354697"/>
            <a:ext cx="3134276" cy="646331"/>
          </a:xfrm>
          <a:prstGeom prst="rect">
            <a:avLst/>
          </a:prstGeom>
          <a:noFill/>
        </p:spPr>
        <p:txBody>
          <a:bodyPr wrap="square">
            <a:spAutoFit/>
          </a:bodyPr>
          <a:lstStyle/>
          <a:p>
            <a:pPr algn="ctr"/>
            <a:r>
              <a:rPr lang="en-US" sz="1200" dirty="0" err="1">
                <a:solidFill>
                  <a:schemeClr val="bg1">
                    <a:lumMod val="85000"/>
                  </a:schemeClr>
                </a:solidFill>
              </a:rPr>
              <a:t>Lasis</a:t>
            </a:r>
            <a:r>
              <a:rPr lang="en-US" sz="1200" dirty="0">
                <a:solidFill>
                  <a:schemeClr val="bg1">
                    <a:lumMod val="85000"/>
                  </a:schemeClr>
                </a:solidFill>
              </a:rPr>
              <a:t> </a:t>
            </a:r>
            <a:r>
              <a:rPr lang="en-US" sz="1200" dirty="0" err="1">
                <a:solidFill>
                  <a:schemeClr val="bg1">
                    <a:lumMod val="85000"/>
                  </a:schemeClr>
                </a:solidFill>
              </a:rPr>
              <a:t>cīnās</a:t>
            </a:r>
            <a:r>
              <a:rPr lang="en-US" sz="1200" dirty="0">
                <a:solidFill>
                  <a:schemeClr val="bg1">
                    <a:lumMod val="85000"/>
                  </a:schemeClr>
                </a:solidFill>
              </a:rPr>
              <a:t> </a:t>
            </a:r>
            <a:r>
              <a:rPr lang="en-US" sz="1200" dirty="0" err="1">
                <a:solidFill>
                  <a:schemeClr val="bg1">
                    <a:lumMod val="85000"/>
                  </a:schemeClr>
                </a:solidFill>
              </a:rPr>
              <a:t>ar</a:t>
            </a:r>
            <a:r>
              <a:rPr lang="en-US" sz="1200" dirty="0">
                <a:solidFill>
                  <a:schemeClr val="bg1">
                    <a:lumMod val="85000"/>
                  </a:schemeClr>
                </a:solidFill>
              </a:rPr>
              <a:t> </a:t>
            </a:r>
            <a:r>
              <a:rPr lang="en-US" sz="1200" dirty="0" err="1">
                <a:solidFill>
                  <a:schemeClr val="bg1">
                    <a:lumMod val="85000"/>
                  </a:schemeClr>
                </a:solidFill>
              </a:rPr>
              <a:t>bazili</a:t>
            </a:r>
            <a:r>
              <a:rPr lang="lv-LV" sz="1200" dirty="0">
                <a:solidFill>
                  <a:schemeClr val="bg1">
                    <a:lumMod val="85000"/>
                  </a:schemeClr>
                </a:solidFill>
              </a:rPr>
              <a:t>s</a:t>
            </a:r>
            <a:r>
              <a:rPr lang="en-US" sz="1200" dirty="0" err="1">
                <a:solidFill>
                  <a:schemeClr val="bg1">
                    <a:lumMod val="85000"/>
                  </a:schemeClr>
                </a:solidFill>
              </a:rPr>
              <a:t>ku</a:t>
            </a:r>
            <a:r>
              <a:rPr lang="en-US" sz="1200" dirty="0">
                <a:solidFill>
                  <a:schemeClr val="bg1">
                    <a:lumMod val="85000"/>
                  </a:schemeClr>
                </a:solidFill>
              </a:rPr>
              <a:t>, </a:t>
            </a:r>
            <a:r>
              <a:rPr lang="en-US" sz="1200" dirty="0" err="1">
                <a:solidFill>
                  <a:schemeClr val="bg1">
                    <a:lumMod val="85000"/>
                  </a:schemeClr>
                </a:solidFill>
              </a:rPr>
              <a:t>Otrās</a:t>
            </a:r>
            <a:r>
              <a:rPr lang="en-US" sz="1200" dirty="0">
                <a:solidFill>
                  <a:schemeClr val="bg1">
                    <a:lumMod val="85000"/>
                  </a:schemeClr>
                </a:solidFill>
              </a:rPr>
              <a:t> </a:t>
            </a:r>
            <a:r>
              <a:rPr lang="en-US" sz="1200" dirty="0" err="1">
                <a:solidFill>
                  <a:schemeClr val="bg1">
                    <a:lumMod val="85000"/>
                  </a:schemeClr>
                </a:solidFill>
              </a:rPr>
              <a:t>dzimtas</a:t>
            </a:r>
            <a:r>
              <a:rPr lang="en-US" sz="1200" dirty="0">
                <a:solidFill>
                  <a:schemeClr val="bg1">
                    <a:lumMod val="85000"/>
                  </a:schemeClr>
                </a:solidFill>
              </a:rPr>
              <a:t> </a:t>
            </a:r>
            <a:r>
              <a:rPr lang="en-US" sz="1200" dirty="0" err="1">
                <a:solidFill>
                  <a:schemeClr val="bg1">
                    <a:lumMod val="85000"/>
                  </a:schemeClr>
                </a:solidFill>
              </a:rPr>
              <a:t>bestiārijs</a:t>
            </a:r>
            <a:r>
              <a:rPr lang="en-US" sz="1200" dirty="0">
                <a:solidFill>
                  <a:schemeClr val="bg1">
                    <a:lumMod val="85000"/>
                  </a:schemeClr>
                </a:solidFill>
              </a:rPr>
              <a:t>, </a:t>
            </a:r>
            <a:r>
              <a:rPr lang="en-US" sz="1200" dirty="0" err="1">
                <a:solidFill>
                  <a:schemeClr val="bg1">
                    <a:lumMod val="85000"/>
                  </a:schemeClr>
                </a:solidFill>
              </a:rPr>
              <a:t>pazīstams</a:t>
            </a:r>
            <a:r>
              <a:rPr lang="en-US" sz="1200" dirty="0">
                <a:solidFill>
                  <a:schemeClr val="bg1">
                    <a:lumMod val="85000"/>
                  </a:schemeClr>
                </a:solidFill>
              </a:rPr>
              <a:t> </a:t>
            </a:r>
            <a:r>
              <a:rPr lang="en-US" sz="1200" dirty="0" err="1">
                <a:solidFill>
                  <a:schemeClr val="bg1">
                    <a:lumMod val="85000"/>
                  </a:schemeClr>
                </a:solidFill>
              </a:rPr>
              <a:t>arī</a:t>
            </a:r>
            <a:r>
              <a:rPr lang="en-US" sz="1200" dirty="0">
                <a:solidFill>
                  <a:schemeClr val="bg1">
                    <a:lumMod val="85000"/>
                  </a:schemeClr>
                </a:solidFill>
              </a:rPr>
              <a:t> </a:t>
            </a:r>
            <a:r>
              <a:rPr lang="en-US" sz="1200" dirty="0" err="1">
                <a:solidFill>
                  <a:schemeClr val="bg1">
                    <a:lumMod val="85000"/>
                  </a:schemeClr>
                </a:solidFill>
              </a:rPr>
              <a:t>kā</a:t>
            </a:r>
            <a:r>
              <a:rPr lang="en-US" sz="1200" dirty="0">
                <a:solidFill>
                  <a:schemeClr val="bg1">
                    <a:lumMod val="85000"/>
                  </a:schemeClr>
                </a:solidFill>
              </a:rPr>
              <a:t> </a:t>
            </a:r>
            <a:r>
              <a:rPr lang="en-US" sz="1200" dirty="0" err="1">
                <a:solidFill>
                  <a:schemeClr val="bg1">
                    <a:lumMod val="85000"/>
                  </a:schemeClr>
                </a:solidFill>
              </a:rPr>
              <a:t>Ašmola</a:t>
            </a:r>
            <a:r>
              <a:rPr lang="en-US" sz="1200" dirty="0">
                <a:solidFill>
                  <a:schemeClr val="bg1">
                    <a:lumMod val="85000"/>
                  </a:schemeClr>
                </a:solidFill>
              </a:rPr>
              <a:t> </a:t>
            </a:r>
            <a:r>
              <a:rPr lang="en-US" sz="1200" dirty="0" err="1">
                <a:solidFill>
                  <a:schemeClr val="bg1">
                    <a:lumMod val="85000"/>
                  </a:schemeClr>
                </a:solidFill>
              </a:rPr>
              <a:t>bestiārijs</a:t>
            </a:r>
            <a:r>
              <a:rPr lang="en-US" sz="1200" dirty="0">
                <a:solidFill>
                  <a:schemeClr val="bg1">
                    <a:lumMod val="85000"/>
                  </a:schemeClr>
                </a:solidFill>
              </a:rPr>
              <a:t>, </a:t>
            </a:r>
            <a:r>
              <a:rPr lang="en-US" sz="1200" dirty="0" err="1">
                <a:solidFill>
                  <a:schemeClr val="bg1">
                    <a:lumMod val="85000"/>
                  </a:schemeClr>
                </a:solidFill>
              </a:rPr>
              <a:t>Kenterberijas</a:t>
            </a:r>
            <a:r>
              <a:rPr lang="en-US" sz="1200" dirty="0">
                <a:solidFill>
                  <a:schemeClr val="bg1">
                    <a:lumMod val="85000"/>
                  </a:schemeClr>
                </a:solidFill>
              </a:rPr>
              <a:t> </a:t>
            </a:r>
            <a:r>
              <a:rPr lang="en-US" sz="1200" dirty="0" err="1">
                <a:solidFill>
                  <a:schemeClr val="bg1">
                    <a:lumMod val="85000"/>
                  </a:schemeClr>
                </a:solidFill>
              </a:rPr>
              <a:t>abatija</a:t>
            </a:r>
            <a:r>
              <a:rPr lang="en-US" sz="1200" dirty="0">
                <a:solidFill>
                  <a:schemeClr val="bg1">
                    <a:lumMod val="85000"/>
                  </a:schemeClr>
                </a:solidFill>
              </a:rPr>
              <a:t>, ap 1200-10. gads. </a:t>
            </a:r>
          </a:p>
        </p:txBody>
      </p:sp>
      <p:pic>
        <p:nvPicPr>
          <p:cNvPr id="1030" name="Picture 6" descr="aberdeen bestiary - Google Search | Arts | Pinterest | Medieval ...">
            <a:extLst>
              <a:ext uri="{FF2B5EF4-FFF2-40B4-BE49-F238E27FC236}">
                <a16:creationId xmlns:a16="http://schemas.microsoft.com/office/drawing/2014/main" id="{E91218D5-C033-6C12-9154-CA8F96878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67" y="525379"/>
            <a:ext cx="3633163" cy="36466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C82463F-19C6-80EF-B88C-8E89D4E64600}"/>
              </a:ext>
            </a:extLst>
          </p:cNvPr>
          <p:cNvSpPr txBox="1"/>
          <p:nvPr/>
        </p:nvSpPr>
        <p:spPr>
          <a:xfrm>
            <a:off x="379892" y="4522066"/>
            <a:ext cx="3168915" cy="276999"/>
          </a:xfrm>
          <a:prstGeom prst="rect">
            <a:avLst/>
          </a:prstGeom>
          <a:noFill/>
        </p:spPr>
        <p:txBody>
          <a:bodyPr wrap="square">
            <a:spAutoFit/>
          </a:bodyPr>
          <a:lstStyle/>
          <a:p>
            <a:pPr algn="ctr"/>
            <a:r>
              <a:rPr lang="en-US" sz="1200" dirty="0">
                <a:solidFill>
                  <a:schemeClr val="bg2">
                    <a:lumMod val="75000"/>
                  </a:schemeClr>
                </a:solidFill>
              </a:rPr>
              <a:t>12. </a:t>
            </a:r>
            <a:r>
              <a:rPr lang="en-US" sz="1200" dirty="0" err="1">
                <a:solidFill>
                  <a:schemeClr val="bg2">
                    <a:lumMod val="75000"/>
                  </a:schemeClr>
                </a:solidFill>
              </a:rPr>
              <a:t>gadsimta</a:t>
            </a:r>
            <a:r>
              <a:rPr lang="en-US" sz="1200" dirty="0">
                <a:solidFill>
                  <a:schemeClr val="bg2">
                    <a:lumMod val="75000"/>
                  </a:schemeClr>
                </a:solidFill>
              </a:rPr>
              <a:t> </a:t>
            </a:r>
            <a:r>
              <a:rPr lang="en-US" sz="1200" dirty="0" err="1">
                <a:solidFill>
                  <a:schemeClr val="bg2">
                    <a:lumMod val="75000"/>
                  </a:schemeClr>
                </a:solidFill>
              </a:rPr>
              <a:t>Aberdīnas</a:t>
            </a:r>
            <a:r>
              <a:rPr lang="en-US" sz="1200" dirty="0">
                <a:solidFill>
                  <a:schemeClr val="bg2">
                    <a:lumMod val="75000"/>
                  </a:schemeClr>
                </a:solidFill>
              </a:rPr>
              <a:t> </a:t>
            </a:r>
            <a:r>
              <a:rPr lang="en-US" sz="1200" dirty="0" err="1">
                <a:solidFill>
                  <a:schemeClr val="bg2">
                    <a:lumMod val="75000"/>
                  </a:schemeClr>
                </a:solidFill>
              </a:rPr>
              <a:t>bestiārij</a:t>
            </a:r>
            <a:r>
              <a:rPr lang="lv-LV" sz="1200" dirty="0">
                <a:solidFill>
                  <a:schemeClr val="bg2">
                    <a:lumMod val="75000"/>
                  </a:schemeClr>
                </a:solidFill>
              </a:rPr>
              <a:t>s</a:t>
            </a:r>
            <a:r>
              <a:rPr lang="en-US" sz="1200" dirty="0">
                <a:solidFill>
                  <a:schemeClr val="bg2">
                    <a:lumMod val="75000"/>
                  </a:schemeClr>
                </a:solidFill>
              </a:rPr>
              <a:t> </a:t>
            </a:r>
          </a:p>
        </p:txBody>
      </p:sp>
      <p:pic>
        <p:nvPicPr>
          <p:cNvPr id="1032" name="Picture 8" descr="Удоды. Миниатюра из Абердинского бестиария - Category:Aberdeen Bestiary ...">
            <a:extLst>
              <a:ext uri="{FF2B5EF4-FFF2-40B4-BE49-F238E27FC236}">
                <a16:creationId xmlns:a16="http://schemas.microsoft.com/office/drawing/2014/main" id="{F512490A-695B-A6FE-C608-D4C8B50E7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0130" y="477681"/>
            <a:ext cx="3684103" cy="369436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40620D-D5BD-8B56-4323-669CCDEB107F}"/>
              </a:ext>
            </a:extLst>
          </p:cNvPr>
          <p:cNvSpPr txBox="1"/>
          <p:nvPr/>
        </p:nvSpPr>
        <p:spPr>
          <a:xfrm>
            <a:off x="8510116" y="4374086"/>
            <a:ext cx="3168915" cy="276999"/>
          </a:xfrm>
          <a:prstGeom prst="rect">
            <a:avLst/>
          </a:prstGeom>
          <a:noFill/>
        </p:spPr>
        <p:txBody>
          <a:bodyPr wrap="square">
            <a:spAutoFit/>
          </a:bodyPr>
          <a:lstStyle/>
          <a:p>
            <a:pPr algn="ctr"/>
            <a:r>
              <a:rPr lang="en-US" sz="1200" dirty="0">
                <a:solidFill>
                  <a:schemeClr val="bg1">
                    <a:lumMod val="85000"/>
                  </a:schemeClr>
                </a:solidFill>
              </a:rPr>
              <a:t>12. </a:t>
            </a:r>
            <a:r>
              <a:rPr lang="en-US" sz="1200" dirty="0" err="1">
                <a:solidFill>
                  <a:schemeClr val="bg1">
                    <a:lumMod val="85000"/>
                  </a:schemeClr>
                </a:solidFill>
              </a:rPr>
              <a:t>gadsimta</a:t>
            </a:r>
            <a:r>
              <a:rPr lang="en-US" sz="1200" dirty="0">
                <a:solidFill>
                  <a:schemeClr val="bg1">
                    <a:lumMod val="85000"/>
                  </a:schemeClr>
                </a:solidFill>
              </a:rPr>
              <a:t> </a:t>
            </a:r>
            <a:r>
              <a:rPr lang="en-US" sz="1200" dirty="0" err="1">
                <a:solidFill>
                  <a:schemeClr val="bg1">
                    <a:lumMod val="85000"/>
                  </a:schemeClr>
                </a:solidFill>
              </a:rPr>
              <a:t>Aberdīnas</a:t>
            </a:r>
            <a:r>
              <a:rPr lang="en-US" sz="1200" dirty="0">
                <a:solidFill>
                  <a:schemeClr val="bg1">
                    <a:lumMod val="85000"/>
                  </a:schemeClr>
                </a:solidFill>
              </a:rPr>
              <a:t> </a:t>
            </a:r>
            <a:r>
              <a:rPr lang="en-US" sz="1200" dirty="0" err="1">
                <a:solidFill>
                  <a:schemeClr val="bg1">
                    <a:lumMod val="85000"/>
                  </a:schemeClr>
                </a:solidFill>
              </a:rPr>
              <a:t>bestiārij</a:t>
            </a:r>
            <a:r>
              <a:rPr lang="lv-LV" sz="1200" dirty="0">
                <a:solidFill>
                  <a:schemeClr val="bg1">
                    <a:lumMod val="85000"/>
                  </a:schemeClr>
                </a:solidFill>
              </a:rPr>
              <a:t>s</a:t>
            </a:r>
            <a:r>
              <a:rPr lang="en-US" sz="1200" dirty="0">
                <a:solidFill>
                  <a:schemeClr val="bg1">
                    <a:lumMod val="85000"/>
                  </a:schemeClr>
                </a:solidFill>
              </a:rPr>
              <a:t> </a:t>
            </a:r>
          </a:p>
        </p:txBody>
      </p:sp>
    </p:spTree>
    <p:extLst>
      <p:ext uri="{BB962C8B-B14F-4D97-AF65-F5344CB8AC3E}">
        <p14:creationId xmlns:p14="http://schemas.microsoft.com/office/powerpoint/2010/main" val="966038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46600da-c459-46fb-bc0c-3c4d16a18e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s" ma:contentTypeID="0x0101004B743F4F5E3DCD44B64456FC23A6B648" ma:contentTypeVersion="14" ma:contentTypeDescription="Izveidot jaunu dokumentu." ma:contentTypeScope="" ma:versionID="3fd7c00bee69d8cead9ec4c62d60bc41">
  <xsd:schema xmlns:xsd="http://www.w3.org/2001/XMLSchema" xmlns:xs="http://www.w3.org/2001/XMLSchema" xmlns:p="http://schemas.microsoft.com/office/2006/metadata/properties" xmlns:ns3="646600da-c459-46fb-bc0c-3c4d16a18eb2" xmlns:ns4="0a0cc5c9-edac-42d3-8c45-8576942d09ae" targetNamespace="http://schemas.microsoft.com/office/2006/metadata/properties" ma:root="true" ma:fieldsID="ee5156ce69bc9220913070f3614d1c12" ns3:_="" ns4:_="">
    <xsd:import namespace="646600da-c459-46fb-bc0c-3c4d16a18eb2"/>
    <xsd:import namespace="0a0cc5c9-edac-42d3-8c45-8576942d09a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3:MediaServiceObjectDetectorVersion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600da-c459-46fb-bc0c-3c4d16a18e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0cc5c9-edac-42d3-8c45-8576942d09ae" elementFormDefault="qualified">
    <xsd:import namespace="http://schemas.microsoft.com/office/2006/documentManagement/types"/>
    <xsd:import namespace="http://schemas.microsoft.com/office/infopath/2007/PartnerControls"/>
    <xsd:element name="SharedWithUsers" ma:index="15"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Koplietots ar: detalizēti" ma:internalName="SharedWithDetails" ma:readOnly="true">
      <xsd:simpleType>
        <xsd:restriction base="dms:Note">
          <xsd:maxLength value="255"/>
        </xsd:restriction>
      </xsd:simpleType>
    </xsd:element>
    <xsd:element name="SharingHintHash" ma:index="17" nillable="true" ma:displayName="Koplietošanas norādes jaucējkod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34BC46-90BE-44D6-B29C-3E2DCD635BF1}">
  <ds:schemaRefs>
    <ds:schemaRef ds:uri="http://purl.org/dc/dcmitype/"/>
    <ds:schemaRef ds:uri="http://purl.org/dc/terms/"/>
    <ds:schemaRef ds:uri="646600da-c459-46fb-bc0c-3c4d16a18eb2"/>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0a0cc5c9-edac-42d3-8c45-8576942d09ae"/>
    <ds:schemaRef ds:uri="http://purl.org/dc/elements/1.1/"/>
  </ds:schemaRefs>
</ds:datastoreItem>
</file>

<file path=customXml/itemProps2.xml><?xml version="1.0" encoding="utf-8"?>
<ds:datastoreItem xmlns:ds="http://schemas.openxmlformats.org/officeDocument/2006/customXml" ds:itemID="{7C6094F5-331F-455D-9778-EC37FC602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6600da-c459-46fb-bc0c-3c4d16a18eb2"/>
    <ds:schemaRef ds:uri="0a0cc5c9-edac-42d3-8c45-8576942d09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1B04A3-8C89-460C-8A46-33317837BA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2233</TotalTime>
  <Words>5102</Words>
  <Application>Microsoft Office PowerPoint</Application>
  <PresentationFormat>Widescreen</PresentationFormat>
  <Paragraphs>611</Paragraphs>
  <Slides>85</Slides>
  <Notes>1</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GLEZNIECĪBAS DARBU IZSTĀDE LMMV BALTAJĀ ZĀLĒ   « MINIATŪRAS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GLEZNIECĪBAS DARBU IZSTĀDE LMMV BALTAJĀ ZĀLĒ   «100 MINIATŪRAS»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GLEZNIECĪBAS IZSTĀDE «100 MINIATŪRAS»</dc:title>
  <dc:creator>Inga Onževa</dc:creator>
  <cp:lastModifiedBy>Inga Onževa</cp:lastModifiedBy>
  <cp:revision>37</cp:revision>
  <dcterms:created xsi:type="dcterms:W3CDTF">2023-11-04T17:49:20Z</dcterms:created>
  <dcterms:modified xsi:type="dcterms:W3CDTF">2025-01-14T09:14:18Z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0x0101004B743F4F5E3DCD44B64456FC23A6B648</vt:lpwstr>
  </property>
</Properties>
</file>